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jpeg" ContentType="image/jpeg"/>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92" r:id="rId1"/>
  </p:sldMasterIdLst>
  <p:notesMasterIdLst>
    <p:notesMasterId r:id="rId27"/>
  </p:notesMasterIdLst>
  <p:handoutMasterIdLst>
    <p:handoutMasterId r:id="rId28"/>
  </p:handoutMasterIdLst>
  <p:sldIdLst>
    <p:sldId id="256" r:id="rId2"/>
    <p:sldId id="279" r:id="rId3"/>
    <p:sldId id="280" r:id="rId4"/>
    <p:sldId id="257" r:id="rId5"/>
    <p:sldId id="281" r:id="rId6"/>
    <p:sldId id="282" r:id="rId7"/>
    <p:sldId id="283" r:id="rId8"/>
    <p:sldId id="284" r:id="rId9"/>
    <p:sldId id="285" r:id="rId10"/>
    <p:sldId id="286" r:id="rId11"/>
    <p:sldId id="287" r:id="rId12"/>
    <p:sldId id="288" r:id="rId13"/>
    <p:sldId id="289" r:id="rId14"/>
    <p:sldId id="290" r:id="rId15"/>
    <p:sldId id="261" r:id="rId16"/>
    <p:sldId id="291" r:id="rId17"/>
    <p:sldId id="292" r:id="rId18"/>
    <p:sldId id="293" r:id="rId19"/>
    <p:sldId id="294" r:id="rId20"/>
    <p:sldId id="295" r:id="rId21"/>
    <p:sldId id="296" r:id="rId22"/>
    <p:sldId id="297" r:id="rId23"/>
    <p:sldId id="275" r:id="rId24"/>
    <p:sldId id="298" r:id="rId25"/>
    <p:sldId id="277" r:id="rId26"/>
  </p:sldIdLst>
  <p:sldSz cx="12188825" cy="6858000"/>
  <p:notesSz cx="6858000" cy="9144000"/>
  <p:defaultText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72" userDrawn="1">
          <p15:clr>
            <a:srgbClr val="A4A3A4"/>
          </p15:clr>
        </p15:guide>
        <p15:guide id="2" pos="3839">
          <p15:clr>
            <a:srgbClr val="A4A3A4"/>
          </p15:clr>
        </p15:guide>
        <p15:guide id="3" pos="383">
          <p15:clr>
            <a:srgbClr val="A4A3A4"/>
          </p15:clr>
        </p15:guide>
        <p15:guide id="4" pos="729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ABCEB"/>
    <a:srgbClr val="D8E4F4"/>
    <a:srgbClr val="EBBEBF"/>
    <a:srgbClr val="3681B1"/>
    <a:srgbClr val="F3F3F3"/>
    <a:srgbClr val="CCCB8A"/>
    <a:srgbClr val="4091C7"/>
    <a:srgbClr val="D8D8D8"/>
    <a:srgbClr val="E9487F"/>
    <a:srgbClr val="E3858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20" autoAdjust="0"/>
    <p:restoredTop sz="80182" autoAdjust="0"/>
  </p:normalViewPr>
  <p:slideViewPr>
    <p:cSldViewPr snapToGrid="0" snapToObjects="1">
      <p:cViewPr varScale="1">
        <p:scale>
          <a:sx n="69" d="100"/>
          <a:sy n="69" d="100"/>
        </p:scale>
        <p:origin x="1320" y="192"/>
      </p:cViewPr>
      <p:guideLst>
        <p:guide orient="horz" pos="3072"/>
        <p:guide pos="3839"/>
        <p:guide pos="383"/>
        <p:guide pos="7295"/>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7C3C119-78A7-1246-8D8F-33AEF65602F7}" type="datetimeFigureOut">
              <a:rPr lang="en-US" smtClean="0"/>
              <a:pPr/>
              <a:t>4/14/17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5C58E12-B52C-6D4C-AFCC-CA086959843D}" type="slidenum">
              <a:rPr lang="en-US" smtClean="0"/>
              <a:pPr/>
              <a:t>‹#›</a:t>
            </a:fld>
            <a:endParaRPr lang="en-US"/>
          </a:p>
        </p:txBody>
      </p:sp>
    </p:spTree>
    <p:extLst>
      <p:ext uri="{BB962C8B-B14F-4D97-AF65-F5344CB8AC3E}">
        <p14:creationId xmlns:p14="http://schemas.microsoft.com/office/powerpoint/2010/main" val="165860544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0.png>
</file>

<file path=ppt/media/image11.tiff>
</file>

<file path=ppt/media/image12.tiff>
</file>

<file path=ppt/media/image13.png>
</file>

<file path=ppt/media/image14.tiff>
</file>

<file path=ppt/media/image15.png>
</file>

<file path=ppt/media/image16.tiff>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jpg>
</file>

<file path=ppt/media/image5.jpg>
</file>

<file path=ppt/media/image6.tiff>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AF682F0-DFDD-9D47-904F-863866E342F8}" type="datetimeFigureOut">
              <a:rPr lang="en-US" smtClean="0"/>
              <a:pPr/>
              <a:t>4/14/17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DA54F2-9768-BB4D-944F-81B872D1A08B}" type="slidenum">
              <a:rPr lang="en-US" smtClean="0"/>
              <a:pPr/>
              <a:t>‹#›</a:t>
            </a:fld>
            <a:endParaRPr lang="en-US"/>
          </a:p>
        </p:txBody>
      </p:sp>
    </p:spTree>
    <p:extLst>
      <p:ext uri="{BB962C8B-B14F-4D97-AF65-F5344CB8AC3E}">
        <p14:creationId xmlns:p14="http://schemas.microsoft.com/office/powerpoint/2010/main" val="2642600740"/>
      </p:ext>
    </p:extLst>
  </p:cSld>
  <p:clrMap bg1="lt1" tx1="dk1" bg2="lt2" tx2="dk2" accent1="accent1" accent2="accent2" accent3="accent3" accent4="accent4" accent5="accent5" accent6="accent6" hlink="hlink" folHlink="folHlink"/>
  <p:notesStyle>
    <a:lvl1pPr marL="0" algn="l" defTabSz="609493" rtl="0" eaLnBrk="1" latinLnBrk="0" hangingPunct="1">
      <a:defRPr sz="1600" kern="1200">
        <a:solidFill>
          <a:schemeClr val="tx1"/>
        </a:solidFill>
        <a:latin typeface="+mn-lt"/>
        <a:ea typeface="+mn-ea"/>
        <a:cs typeface="+mn-cs"/>
      </a:defRPr>
    </a:lvl1pPr>
    <a:lvl2pPr marL="609493" algn="l" defTabSz="609493" rtl="0" eaLnBrk="1" latinLnBrk="0" hangingPunct="1">
      <a:defRPr sz="1600" kern="1200">
        <a:solidFill>
          <a:schemeClr val="tx1"/>
        </a:solidFill>
        <a:latin typeface="+mn-lt"/>
        <a:ea typeface="+mn-ea"/>
        <a:cs typeface="+mn-cs"/>
      </a:defRPr>
    </a:lvl2pPr>
    <a:lvl3pPr marL="1218987" algn="l" defTabSz="609493" rtl="0" eaLnBrk="1" latinLnBrk="0" hangingPunct="1">
      <a:defRPr sz="1600" kern="1200">
        <a:solidFill>
          <a:schemeClr val="tx1"/>
        </a:solidFill>
        <a:latin typeface="+mn-lt"/>
        <a:ea typeface="+mn-ea"/>
        <a:cs typeface="+mn-cs"/>
      </a:defRPr>
    </a:lvl3pPr>
    <a:lvl4pPr marL="1828480" algn="l" defTabSz="609493" rtl="0" eaLnBrk="1" latinLnBrk="0" hangingPunct="1">
      <a:defRPr sz="1600" kern="1200">
        <a:solidFill>
          <a:schemeClr val="tx1"/>
        </a:solidFill>
        <a:latin typeface="+mn-lt"/>
        <a:ea typeface="+mn-ea"/>
        <a:cs typeface="+mn-cs"/>
      </a:defRPr>
    </a:lvl4pPr>
    <a:lvl5pPr marL="2437973" algn="l" defTabSz="609493" rtl="0" eaLnBrk="1" latinLnBrk="0" hangingPunct="1">
      <a:defRPr sz="1600" kern="1200">
        <a:solidFill>
          <a:schemeClr val="tx1"/>
        </a:solidFill>
        <a:latin typeface="+mn-lt"/>
        <a:ea typeface="+mn-ea"/>
        <a:cs typeface="+mn-cs"/>
      </a:defRPr>
    </a:lvl5pPr>
    <a:lvl6pPr marL="3047467" algn="l" defTabSz="609493" rtl="0" eaLnBrk="1" latinLnBrk="0" hangingPunct="1">
      <a:defRPr sz="1600" kern="1200">
        <a:solidFill>
          <a:schemeClr val="tx1"/>
        </a:solidFill>
        <a:latin typeface="+mn-lt"/>
        <a:ea typeface="+mn-ea"/>
        <a:cs typeface="+mn-cs"/>
      </a:defRPr>
    </a:lvl6pPr>
    <a:lvl7pPr marL="3656960" algn="l" defTabSz="609493" rtl="0" eaLnBrk="1" latinLnBrk="0" hangingPunct="1">
      <a:defRPr sz="1600" kern="1200">
        <a:solidFill>
          <a:schemeClr val="tx1"/>
        </a:solidFill>
        <a:latin typeface="+mn-lt"/>
        <a:ea typeface="+mn-ea"/>
        <a:cs typeface="+mn-cs"/>
      </a:defRPr>
    </a:lvl7pPr>
    <a:lvl8pPr marL="4266453" algn="l" defTabSz="609493" rtl="0" eaLnBrk="1" latinLnBrk="0" hangingPunct="1">
      <a:defRPr sz="1600" kern="1200">
        <a:solidFill>
          <a:schemeClr val="tx1"/>
        </a:solidFill>
        <a:latin typeface="+mn-lt"/>
        <a:ea typeface="+mn-ea"/>
        <a:cs typeface="+mn-cs"/>
      </a:defRPr>
    </a:lvl8pPr>
    <a:lvl9pPr marL="4875947" algn="l" defTabSz="609493"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2</a:t>
            </a:fld>
            <a:endParaRPr lang="en-US"/>
          </a:p>
        </p:txBody>
      </p:sp>
    </p:spTree>
    <p:extLst>
      <p:ext uri="{BB962C8B-B14F-4D97-AF65-F5344CB8AC3E}">
        <p14:creationId xmlns:p14="http://schemas.microsoft.com/office/powerpoint/2010/main" val="16290349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C51447-5AE5-FF4D-BD1D-312E8363FFDA}" type="slidenum">
              <a:rPr lang="en-US" smtClean="0"/>
              <a:t>23</a:t>
            </a:fld>
            <a:endParaRPr lang="en-US"/>
          </a:p>
        </p:txBody>
      </p:sp>
    </p:spTree>
    <p:extLst>
      <p:ext uri="{BB962C8B-B14F-4D97-AF65-F5344CB8AC3E}">
        <p14:creationId xmlns:p14="http://schemas.microsoft.com/office/powerpoint/2010/main" val="190344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09493" rtl="0" eaLnBrk="1" fontAlgn="auto" latinLnBrk="0" hangingPunct="1">
              <a:lnSpc>
                <a:spcPct val="100000"/>
              </a:lnSpc>
              <a:spcBef>
                <a:spcPts val="0"/>
              </a:spcBef>
              <a:spcAft>
                <a:spcPts val="0"/>
              </a:spcAft>
              <a:buClrTx/>
              <a:buSzTx/>
              <a:buFontTx/>
              <a:buNone/>
              <a:tabLst/>
              <a:defRPr/>
            </a:pPr>
            <a:r>
              <a:rPr lang="en-US" dirty="0" smtClean="0"/>
              <a:t>To acquire topographic (elevation) data, the SRTM payload was outfitted with two radar antennas. One antenna was located in the shuttle's payload bay, the other on the end of a 60-meter (200-foot) mast that extended from the payload pay once the Shuttle was in space</a:t>
            </a:r>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5</a:t>
            </a:fld>
            <a:endParaRPr lang="en-US"/>
          </a:p>
        </p:txBody>
      </p:sp>
    </p:spTree>
    <p:extLst>
      <p:ext uri="{BB962C8B-B14F-4D97-AF65-F5344CB8AC3E}">
        <p14:creationId xmlns:p14="http://schemas.microsoft.com/office/powerpoint/2010/main" val="13617077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09493" rtl="0" eaLnBrk="1" fontAlgn="auto" latinLnBrk="0" hangingPunct="1">
              <a:lnSpc>
                <a:spcPct val="100000"/>
              </a:lnSpc>
              <a:spcBef>
                <a:spcPts val="0"/>
              </a:spcBef>
              <a:spcAft>
                <a:spcPts val="0"/>
              </a:spcAft>
              <a:buClrTx/>
              <a:buSzTx/>
              <a:buFontTx/>
              <a:buNone/>
              <a:tabLst/>
              <a:defRPr/>
            </a:pPr>
            <a:r>
              <a:rPr lang="en-US" dirty="0" smtClean="0"/>
              <a:t>To acquire topographic (elevation) data, the SRTM payload was outfitted with two radar antennas. One antenna was located in the shuttle's payload bay, the other on the end of a 60-meter (200-foot) mast that extended from the payload pay once the Shuttle was in space</a:t>
            </a:r>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6</a:t>
            </a:fld>
            <a:endParaRPr lang="en-US"/>
          </a:p>
        </p:txBody>
      </p:sp>
    </p:spTree>
    <p:extLst>
      <p:ext uri="{BB962C8B-B14F-4D97-AF65-F5344CB8AC3E}">
        <p14:creationId xmlns:p14="http://schemas.microsoft.com/office/powerpoint/2010/main" val="20871439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609493" rtl="0" eaLnBrk="1" fontAlgn="auto" latinLnBrk="0" hangingPunct="1">
              <a:lnSpc>
                <a:spcPct val="100000"/>
              </a:lnSpc>
              <a:spcBef>
                <a:spcPts val="0"/>
              </a:spcBef>
              <a:spcAft>
                <a:spcPts val="0"/>
              </a:spcAft>
              <a:buClrTx/>
              <a:buSzTx/>
              <a:buFontTx/>
              <a:buNone/>
              <a:tabLst/>
              <a:defRPr/>
            </a:pPr>
            <a:r>
              <a:rPr lang="en-US" sz="2400" dirty="0" smtClean="0"/>
              <a:t>GMTED2010 (Old GTOP30)</a:t>
            </a:r>
          </a:p>
          <a:p>
            <a:pPr marL="0" marR="0" indent="0" algn="l" defTabSz="609493" rtl="0" eaLnBrk="1" fontAlgn="auto" latinLnBrk="0" hangingPunct="1">
              <a:lnSpc>
                <a:spcPct val="100000"/>
              </a:lnSpc>
              <a:spcBef>
                <a:spcPts val="0"/>
              </a:spcBef>
              <a:spcAft>
                <a:spcPts val="0"/>
              </a:spcAft>
              <a:buClrTx/>
              <a:buSzTx/>
              <a:buFontTx/>
              <a:buNone/>
              <a:tabLst/>
              <a:defRPr/>
            </a:pPr>
            <a:r>
              <a:rPr lang="en-US" dirty="0" smtClean="0"/>
              <a:t> New data sources include global Digital Terrain Elevation Data (DTED�) from the Shuttle Radar Topography Mission (SRTM), Canadian elevation data, Spot 5 Reference3D data, and data from the Ice, Cloud, and land Elevation Satellite (</a:t>
            </a:r>
            <a:r>
              <a:rPr lang="en-US" dirty="0" err="1" smtClean="0"/>
              <a:t>ICESat</a:t>
            </a:r>
            <a:r>
              <a:rPr lang="en-US" dirty="0" smtClean="0"/>
              <a:t>). GMTED2010 provides a new level of detail in global topographic data. The GMTED2010 product suite contains seven new raster elevation products for each of the 30-, 15-, and 7.5-arc-second spatial resolutions and incorporates the current best available global elevation data.</a:t>
            </a:r>
          </a:p>
        </p:txBody>
      </p:sp>
      <p:sp>
        <p:nvSpPr>
          <p:cNvPr id="4" name="Slide Number Placeholder 3"/>
          <p:cNvSpPr>
            <a:spLocks noGrp="1"/>
          </p:cNvSpPr>
          <p:nvPr>
            <p:ph type="sldNum" sz="quarter" idx="10"/>
          </p:nvPr>
        </p:nvSpPr>
        <p:spPr/>
        <p:txBody>
          <a:bodyPr/>
          <a:lstStyle/>
          <a:p>
            <a:fld id="{4ADA54F2-9768-BB4D-944F-81B872D1A08B}" type="slidenum">
              <a:rPr lang="en-US" smtClean="0"/>
              <a:pPr/>
              <a:t>7</a:t>
            </a:fld>
            <a:endParaRPr lang="en-US"/>
          </a:p>
        </p:txBody>
      </p:sp>
    </p:spTree>
    <p:extLst>
      <p:ext uri="{BB962C8B-B14F-4D97-AF65-F5344CB8AC3E}">
        <p14:creationId xmlns:p14="http://schemas.microsoft.com/office/powerpoint/2010/main" val="909198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09493" rtl="0" eaLnBrk="1" fontAlgn="auto" latinLnBrk="0" hangingPunct="1">
              <a:lnSpc>
                <a:spcPct val="100000"/>
              </a:lnSpc>
              <a:spcBef>
                <a:spcPts val="0"/>
              </a:spcBef>
              <a:spcAft>
                <a:spcPts val="0"/>
              </a:spcAft>
              <a:buClrTx/>
              <a:buSzTx/>
              <a:buFontTx/>
              <a:buNone/>
              <a:tabLst/>
              <a:defRPr/>
            </a:pPr>
            <a:r>
              <a:rPr lang="en-US" dirty="0" smtClean="0"/>
              <a:t>“GDEM</a:t>
            </a:r>
            <a:r>
              <a:rPr lang="en-US" baseline="0" dirty="0" smtClean="0"/>
              <a:t> </a:t>
            </a:r>
            <a:r>
              <a:rPr lang="en-US" dirty="0" smtClean="0"/>
              <a:t>Version 2 shows significant improvements over the previous release. However, users are advised that the data contains anomalies and artifacts that will impede effectiveness for use in certain applications. The data are provided "as is," and neither NASA nor METI/Japan Space Systems (J-</a:t>
            </a:r>
            <a:r>
              <a:rPr lang="en-US" dirty="0" err="1" smtClean="0"/>
              <a:t>spacesystems</a:t>
            </a:r>
            <a:r>
              <a:rPr lang="en-US" dirty="0" smtClean="0"/>
              <a:t>) will be responsible for any damages resulting from use of the data.”</a:t>
            </a:r>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10</a:t>
            </a:fld>
            <a:endParaRPr lang="en-US"/>
          </a:p>
        </p:txBody>
      </p:sp>
    </p:spTree>
    <p:extLst>
      <p:ext uri="{BB962C8B-B14F-4D97-AF65-F5344CB8AC3E}">
        <p14:creationId xmlns:p14="http://schemas.microsoft.com/office/powerpoint/2010/main" val="8143281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09493" rtl="0" eaLnBrk="1" fontAlgn="auto" latinLnBrk="0" hangingPunct="1">
              <a:lnSpc>
                <a:spcPct val="100000"/>
              </a:lnSpc>
              <a:spcBef>
                <a:spcPts val="0"/>
              </a:spcBef>
              <a:spcAft>
                <a:spcPts val="0"/>
              </a:spcAft>
              <a:buClrTx/>
              <a:buSzTx/>
              <a:buFontTx/>
              <a:buNone/>
              <a:tabLst/>
              <a:defRPr/>
            </a:pPr>
            <a:r>
              <a:rPr lang="en-US" dirty="0" smtClean="0"/>
              <a:t>ASTER Global Digital Elevation Model Version 2 - summary of validation results (2nd ed., Federal Government Series, Rep.). (2011). Retrieved from https://</a:t>
            </a:r>
            <a:r>
              <a:rPr lang="en-US" dirty="0" err="1" smtClean="0"/>
              <a:t>pubs.er.usgs.gov</a:t>
            </a:r>
            <a:r>
              <a:rPr lang="en-US" dirty="0" smtClean="0"/>
              <a:t>/publication/70005960</a:t>
            </a:r>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11</a:t>
            </a:fld>
            <a:endParaRPr lang="en-US"/>
          </a:p>
        </p:txBody>
      </p:sp>
    </p:spTree>
    <p:extLst>
      <p:ext uri="{BB962C8B-B14F-4D97-AF65-F5344CB8AC3E}">
        <p14:creationId xmlns:p14="http://schemas.microsoft.com/office/powerpoint/2010/main" val="1959689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09493" rtl="0" eaLnBrk="1" fontAlgn="auto" latinLnBrk="0" hangingPunct="1">
              <a:lnSpc>
                <a:spcPct val="100000"/>
              </a:lnSpc>
              <a:spcBef>
                <a:spcPts val="0"/>
              </a:spcBef>
              <a:spcAft>
                <a:spcPts val="0"/>
              </a:spcAft>
              <a:buClrTx/>
              <a:buSzTx/>
              <a:buFontTx/>
              <a:buNone/>
              <a:tabLst/>
              <a:defRPr/>
            </a:pPr>
            <a:r>
              <a:rPr lang="en-US" dirty="0" smtClean="0"/>
              <a:t>Based on ~800</a:t>
            </a:r>
            <a:r>
              <a:rPr lang="en-US" baseline="0" dirty="0" smtClean="0"/>
              <a:t> geodetic sites</a:t>
            </a:r>
            <a:endParaRPr lang="en-US" dirty="0" smtClean="0"/>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18</a:t>
            </a:fld>
            <a:endParaRPr lang="en-US"/>
          </a:p>
        </p:txBody>
      </p:sp>
    </p:spTree>
    <p:extLst>
      <p:ext uri="{BB962C8B-B14F-4D97-AF65-F5344CB8AC3E}">
        <p14:creationId xmlns:p14="http://schemas.microsoft.com/office/powerpoint/2010/main" val="1930884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09493" rtl="0" eaLnBrk="1" fontAlgn="auto" latinLnBrk="0" hangingPunct="1">
              <a:lnSpc>
                <a:spcPct val="100000"/>
              </a:lnSpc>
              <a:spcBef>
                <a:spcPts val="0"/>
              </a:spcBef>
              <a:spcAft>
                <a:spcPts val="0"/>
              </a:spcAft>
              <a:buClrTx/>
              <a:buSzTx/>
              <a:buFontTx/>
              <a:buNone/>
              <a:tabLst/>
              <a:defRPr/>
            </a:pPr>
            <a:r>
              <a:rPr lang="en-US" dirty="0" smtClean="0"/>
              <a:t>Based on ~800</a:t>
            </a:r>
            <a:r>
              <a:rPr lang="en-US" baseline="0" dirty="0" smtClean="0"/>
              <a:t> geodetic sites</a:t>
            </a:r>
            <a:endParaRPr lang="en-US" dirty="0" smtClean="0"/>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19</a:t>
            </a:fld>
            <a:endParaRPr lang="en-US"/>
          </a:p>
        </p:txBody>
      </p:sp>
    </p:spTree>
    <p:extLst>
      <p:ext uri="{BB962C8B-B14F-4D97-AF65-F5344CB8AC3E}">
        <p14:creationId xmlns:p14="http://schemas.microsoft.com/office/powerpoint/2010/main" val="208708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22</a:t>
            </a:fld>
            <a:endParaRPr lang="en-US"/>
          </a:p>
        </p:txBody>
      </p:sp>
    </p:spTree>
    <p:extLst>
      <p:ext uri="{BB962C8B-B14F-4D97-AF65-F5344CB8AC3E}">
        <p14:creationId xmlns:p14="http://schemas.microsoft.com/office/powerpoint/2010/main" val="27186169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arset.gsfc.nasa.gov" TargetMode="External"/><Relationship Id="rId4" Type="http://schemas.openxmlformats.org/officeDocument/2006/relationships/image" Target="../media/image2.png"/><Relationship Id="rId5" Type="http://schemas.openxmlformats.org/officeDocument/2006/relationships/image" Target="../media/image3.jpg"/><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4" name="Picture 25" descr="NASA insigniaCMYK"/>
          <p:cNvPicPr preferRelativeResize="0">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10899776" y="253312"/>
            <a:ext cx="1065614" cy="853440"/>
          </a:xfrm>
          <a:prstGeom prst="rect">
            <a:avLst/>
          </a:prstGeom>
          <a:noFill/>
          <a:ln w="9525">
            <a:noFill/>
            <a:miter lim="800000"/>
            <a:headEnd/>
            <a:tailEnd/>
          </a:ln>
        </p:spPr>
      </p:pic>
      <p:sp>
        <p:nvSpPr>
          <p:cNvPr id="18" name="Title 1"/>
          <p:cNvSpPr>
            <a:spLocks noGrp="1"/>
          </p:cNvSpPr>
          <p:nvPr>
            <p:ph type="ctrTitle"/>
          </p:nvPr>
        </p:nvSpPr>
        <p:spPr>
          <a:xfrm>
            <a:off x="2616440" y="2503975"/>
            <a:ext cx="9142207" cy="1740851"/>
          </a:xfrm>
        </p:spPr>
        <p:txBody>
          <a:bodyPr anchor="ctr">
            <a:normAutofit/>
          </a:bodyPr>
          <a:lstStyle>
            <a:lvl1pPr>
              <a:lnSpc>
                <a:spcPct val="120000"/>
              </a:lnSpc>
              <a:spcAft>
                <a:spcPts val="0"/>
              </a:spcAft>
              <a:defRPr sz="3200">
                <a:latin typeface="Arial"/>
                <a:cs typeface="Arial"/>
              </a:defRPr>
            </a:lvl1pPr>
          </a:lstStyle>
          <a:p>
            <a:r>
              <a:rPr lang="en-US" smtClean="0"/>
              <a:t>Click to edit Master title style</a:t>
            </a:r>
            <a:endParaRPr lang="en-US" dirty="0"/>
          </a:p>
        </p:txBody>
      </p:sp>
      <p:sp>
        <p:nvSpPr>
          <p:cNvPr id="19" name="Subtitle 2"/>
          <p:cNvSpPr>
            <a:spLocks noGrp="1"/>
          </p:cNvSpPr>
          <p:nvPr>
            <p:ph type="subTitle" idx="1"/>
          </p:nvPr>
        </p:nvSpPr>
        <p:spPr>
          <a:xfrm>
            <a:off x="2616440" y="4628938"/>
            <a:ext cx="9142207" cy="1398333"/>
          </a:xfrm>
        </p:spPr>
        <p:txBody>
          <a:bodyPr lIns="121899"/>
          <a:lstStyle>
            <a:lvl1pPr marL="0" indent="0" algn="l">
              <a:buNone/>
              <a:defRPr>
                <a:solidFill>
                  <a:schemeClr val="tx1"/>
                </a:solidFill>
                <a:latin typeface="Arial"/>
                <a:cs typeface="Aria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smtClean="0"/>
              <a:t>Click to edit Master subtitle style</a:t>
            </a:r>
            <a:endParaRPr lang="en-US" dirty="0"/>
          </a:p>
        </p:txBody>
      </p:sp>
      <p:cxnSp>
        <p:nvCxnSpPr>
          <p:cNvPr id="22" name="Straight Connector 21"/>
          <p:cNvCxnSpPr/>
          <p:nvPr/>
        </p:nvCxnSpPr>
        <p:spPr>
          <a:xfrm flipV="1">
            <a:off x="2612665" y="2300634"/>
            <a:ext cx="5214108" cy="2257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V="1">
            <a:off x="2616439" y="4425594"/>
            <a:ext cx="5214108" cy="2257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159918" y="6360571"/>
            <a:ext cx="2420318" cy="292366"/>
          </a:xfrm>
          <a:prstGeom prst="rect">
            <a:avLst/>
          </a:prstGeom>
          <a:noFill/>
        </p:spPr>
        <p:txBody>
          <a:bodyPr wrap="square" lIns="121899" tIns="60949" rIns="121899" bIns="60949" rtlCol="0" anchor="ctr">
            <a:spAutoFit/>
          </a:bodyPr>
          <a:lstStyle/>
          <a:p>
            <a:pPr algn="l"/>
            <a:r>
              <a:rPr lang="en-US" sz="1100" dirty="0">
                <a:latin typeface="Arial"/>
                <a:cs typeface="Arial"/>
              </a:rPr>
              <a:t>www.nasa.gov</a:t>
            </a:r>
          </a:p>
        </p:txBody>
      </p:sp>
      <p:sp>
        <p:nvSpPr>
          <p:cNvPr id="25" name="TextBox 24"/>
          <p:cNvSpPr txBox="1"/>
          <p:nvPr/>
        </p:nvSpPr>
        <p:spPr>
          <a:xfrm>
            <a:off x="8271652" y="479488"/>
            <a:ext cx="2420318" cy="461643"/>
          </a:xfrm>
          <a:prstGeom prst="rect">
            <a:avLst/>
          </a:prstGeom>
          <a:noFill/>
        </p:spPr>
        <p:txBody>
          <a:bodyPr wrap="square" lIns="121899" tIns="60949" rIns="121899" bIns="60949" rtlCol="0">
            <a:spAutoFit/>
          </a:bodyPr>
          <a:lstStyle/>
          <a:p>
            <a:pPr algn="r"/>
            <a:r>
              <a:rPr lang="en-US" sz="1100" dirty="0">
                <a:latin typeface="Arial"/>
                <a:cs typeface="Arial"/>
              </a:rPr>
              <a:t>National</a:t>
            </a:r>
            <a:r>
              <a:rPr lang="en-US" sz="1100" baseline="0" dirty="0">
                <a:latin typeface="Arial"/>
                <a:cs typeface="Arial"/>
              </a:rPr>
              <a:t> Aeronautics and</a:t>
            </a:r>
          </a:p>
          <a:p>
            <a:pPr algn="r"/>
            <a:r>
              <a:rPr lang="en-US" sz="1100" baseline="0" dirty="0">
                <a:latin typeface="Arial"/>
                <a:cs typeface="Arial"/>
              </a:rPr>
              <a:t>Space Administration</a:t>
            </a:r>
            <a:endParaRPr lang="en-US" sz="1100" dirty="0">
              <a:latin typeface="Arial"/>
              <a:cs typeface="Arial"/>
            </a:endParaRPr>
          </a:p>
        </p:txBody>
      </p:sp>
      <p:cxnSp>
        <p:nvCxnSpPr>
          <p:cNvPr id="26" name="Straight Connector 25"/>
          <p:cNvCxnSpPr/>
          <p:nvPr/>
        </p:nvCxnSpPr>
        <p:spPr>
          <a:xfrm>
            <a:off x="10763807" y="268040"/>
            <a:ext cx="0" cy="83671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7" name="Group 26"/>
          <p:cNvGrpSpPr/>
          <p:nvPr/>
        </p:nvGrpSpPr>
        <p:grpSpPr>
          <a:xfrm>
            <a:off x="2616439" y="1025529"/>
            <a:ext cx="3502258" cy="1241366"/>
            <a:chOff x="2296584" y="769145"/>
            <a:chExt cx="2627378" cy="931024"/>
          </a:xfrm>
        </p:grpSpPr>
        <p:sp>
          <p:nvSpPr>
            <p:cNvPr id="28" name="TextBox 27"/>
            <p:cNvSpPr txBox="1"/>
            <p:nvPr/>
          </p:nvSpPr>
          <p:spPr>
            <a:xfrm>
              <a:off x="2296584" y="769145"/>
              <a:ext cx="2627378" cy="931024"/>
            </a:xfrm>
            <a:prstGeom prst="rect">
              <a:avLst/>
            </a:prstGeom>
            <a:noFill/>
          </p:spPr>
          <p:txBody>
            <a:bodyPr wrap="square" rtlCol="0">
              <a:spAutoFit/>
            </a:bodyPr>
            <a:lstStyle/>
            <a:p>
              <a:r>
                <a:rPr lang="en-US" sz="2400" dirty="0">
                  <a:latin typeface="Arial"/>
                  <a:cs typeface="Arial"/>
                </a:rPr>
                <a:t>ARSET</a:t>
              </a:r>
            </a:p>
            <a:p>
              <a:r>
                <a:rPr lang="en-US" sz="1600" dirty="0">
                  <a:latin typeface="Arial"/>
                  <a:cs typeface="Arial"/>
                </a:rPr>
                <a:t>Applied Remote Sensing Training</a:t>
              </a:r>
            </a:p>
            <a:p>
              <a:pPr>
                <a:lnSpc>
                  <a:spcPct val="120000"/>
                </a:lnSpc>
                <a:spcBef>
                  <a:spcPts val="0"/>
                </a:spcBef>
              </a:pPr>
              <a:r>
                <a:rPr lang="en-US" sz="1300" dirty="0">
                  <a:latin typeface="Arial"/>
                  <a:cs typeface="Arial"/>
                  <a:hlinkClick r:id="rId3"/>
                </a:rPr>
                <a:t>http://arset.gsfc.nasa.gov</a:t>
              </a:r>
              <a:endParaRPr lang="en-US" sz="1300" dirty="0">
                <a:latin typeface="Arial"/>
                <a:cs typeface="Arial"/>
              </a:endParaRPr>
            </a:p>
            <a:p>
              <a:pPr>
                <a:lnSpc>
                  <a:spcPct val="130000"/>
                </a:lnSpc>
                <a:spcBef>
                  <a:spcPts val="0"/>
                </a:spcBef>
              </a:pPr>
              <a:r>
                <a:rPr lang="en-US" sz="1300" dirty="0">
                  <a:latin typeface="Arial"/>
                  <a:cs typeface="Arial"/>
                </a:rPr>
                <a:t>    </a:t>
              </a:r>
              <a:r>
                <a:rPr lang="en-US" sz="1300" baseline="0" dirty="0">
                  <a:latin typeface="Arial"/>
                  <a:cs typeface="Arial"/>
                </a:rPr>
                <a:t>  </a:t>
              </a:r>
              <a:r>
                <a:rPr lang="en-US" sz="1300" dirty="0">
                  <a:latin typeface="Arial"/>
                  <a:cs typeface="Arial"/>
                </a:rPr>
                <a:t>@NASAARSET</a:t>
              </a:r>
            </a:p>
          </p:txBody>
        </p:sp>
        <p:pic>
          <p:nvPicPr>
            <p:cNvPr id="29" name="Picture 28" descr="TwitterLogo_#55acee.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2342858" y="1425236"/>
              <a:ext cx="251390" cy="251390"/>
            </a:xfrm>
            <a:prstGeom prst="rect">
              <a:avLst/>
            </a:prstGeom>
          </p:spPr>
        </p:pic>
      </p:grpSp>
      <p:pic>
        <p:nvPicPr>
          <p:cNvPr id="16" name="Picture 15"/>
          <p:cNvPicPr>
            <a:picLocks noChangeAspect="1"/>
          </p:cNvPicPr>
          <p:nvPr/>
        </p:nvPicPr>
        <p:blipFill>
          <a:blip r:embed="rId5"/>
          <a:stretch>
            <a:fillRect/>
          </a:stretch>
        </p:blipFill>
        <p:spPr>
          <a:xfrm>
            <a:off x="1062" y="0"/>
            <a:ext cx="2085953" cy="6894047"/>
          </a:xfrm>
          <a:prstGeom prst="rect">
            <a:avLst/>
          </a:prstGeom>
        </p:spPr>
      </p:pic>
    </p:spTree>
    <p:extLst>
      <p:ext uri="{BB962C8B-B14F-4D97-AF65-F5344CB8AC3E}">
        <p14:creationId xmlns:p14="http://schemas.microsoft.com/office/powerpoint/2010/main" val="1324552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41"/>
            <a:ext cx="10969941" cy="576299"/>
          </a:xfrm>
        </p:spPr>
        <p:txBody>
          <a:bodyPr>
            <a:noAutofit/>
          </a:bodyPr>
          <a:lstStyle/>
          <a:p>
            <a:r>
              <a:rPr lang="en-US" smtClean="0"/>
              <a:t>Click to edit Master title style</a:t>
            </a:r>
            <a:endParaRPr lang="en-US" dirty="0"/>
          </a:p>
        </p:txBody>
      </p:sp>
      <p:sp>
        <p:nvSpPr>
          <p:cNvPr id="3" name="Content Placeholder 2"/>
          <p:cNvSpPr>
            <a:spLocks noGrp="1"/>
          </p:cNvSpPr>
          <p:nvPr>
            <p:ph idx="1"/>
          </p:nvPr>
        </p:nvSpPr>
        <p:spPr>
          <a:xfrm>
            <a:off x="609441" y="1474335"/>
            <a:ext cx="10969943" cy="4669536"/>
          </a:xfrm>
        </p:spPr>
        <p:txBody>
          <a:bodyPr/>
          <a:lstStyle>
            <a:lvl1pPr>
              <a:spcBef>
                <a:spcPts val="800"/>
              </a:spcBef>
              <a:spcAft>
                <a:spcPts val="0"/>
              </a:spcAft>
              <a:defRPr/>
            </a:lvl1pPr>
            <a:lvl2pPr>
              <a:spcAft>
                <a:spcPts val="0"/>
              </a:spcAft>
              <a:defRPr/>
            </a:lvl2pPr>
            <a:lvl3pPr>
              <a:spcAft>
                <a:spcPts val="0"/>
              </a:spcAft>
              <a:defRPr/>
            </a:lvl3pPr>
            <a:lvl4pPr>
              <a:spcAft>
                <a:spcPts val="0"/>
              </a:spcAft>
              <a:defRPr/>
            </a:lvl4pPr>
            <a:lvl5pPr>
              <a:spcAft>
                <a:spcPts val="0"/>
              </a:spcAf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0"/>
          </p:nvPr>
        </p:nvSpPr>
        <p:spPr>
          <a:xfrm>
            <a:off x="609441" y="850939"/>
            <a:ext cx="10969941" cy="469900"/>
          </a:xfrm>
        </p:spPr>
        <p:txBody>
          <a:bodyPr lIns="121899" anchor="t">
            <a:noAutofit/>
          </a:bodyPr>
          <a:lstStyle>
            <a:lvl1pPr marL="0" indent="0">
              <a:spcBef>
                <a:spcPts val="0"/>
              </a:spcBef>
              <a:buNone/>
              <a:defRPr sz="2400"/>
            </a:lvl1pPr>
          </a:lstStyle>
          <a:p>
            <a:pPr lvl="0"/>
            <a:r>
              <a:rPr lang="en-US" smtClean="0"/>
              <a:t>Click to edit Master text styles</a:t>
            </a:r>
          </a:p>
        </p:txBody>
      </p:sp>
      <p:cxnSp>
        <p:nvCxnSpPr>
          <p:cNvPr id="10" name="Straight Connector 9"/>
          <p:cNvCxnSpPr/>
          <p:nvPr/>
        </p:nvCxnSpPr>
        <p:spPr>
          <a:xfrm flipV="1">
            <a:off x="530439" y="502749"/>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609440" y="6370339"/>
            <a:ext cx="3942372" cy="292366"/>
          </a:xfrm>
          <a:prstGeom prst="rect">
            <a:avLst/>
          </a:prstGeom>
          <a:noFill/>
        </p:spPr>
        <p:txBody>
          <a:bodyPr wrap="square" lIns="121899" tIns="60949" rIns="121899" bIns="60949" rtlCol="0">
            <a:spAutoFit/>
          </a:bodyPr>
          <a:lstStyle/>
          <a:p>
            <a:pPr algn="l"/>
            <a:r>
              <a:rPr lang="en-US" sz="1100" dirty="0" smtClean="0">
                <a:latin typeface="Arial"/>
                <a:cs typeface="Arial"/>
              </a:rPr>
              <a:t>National Aeronautics</a:t>
            </a:r>
            <a:r>
              <a:rPr lang="en-US" sz="1100" baseline="0" dirty="0" smtClean="0">
                <a:latin typeface="Arial"/>
                <a:cs typeface="Arial"/>
              </a:rPr>
              <a:t> and Space Administration</a:t>
            </a:r>
            <a:endParaRPr lang="en-US" sz="1100" dirty="0">
              <a:latin typeface="Arial"/>
              <a:cs typeface="Arial"/>
            </a:endParaRPr>
          </a:p>
        </p:txBody>
      </p:sp>
      <p:sp>
        <p:nvSpPr>
          <p:cNvPr id="8" name="TextBox 7"/>
          <p:cNvSpPr txBox="1"/>
          <p:nvPr/>
        </p:nvSpPr>
        <p:spPr>
          <a:xfrm>
            <a:off x="10889628" y="637033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2" name="TextBox 11"/>
          <p:cNvSpPr txBox="1"/>
          <p:nvPr/>
        </p:nvSpPr>
        <p:spPr>
          <a:xfrm>
            <a:off x="6947256" y="6370339"/>
            <a:ext cx="3942372" cy="292366"/>
          </a:xfrm>
          <a:prstGeom prst="rect">
            <a:avLst/>
          </a:prstGeom>
          <a:noFill/>
        </p:spPr>
        <p:txBody>
          <a:bodyPr wrap="square" lIns="121899" tIns="60949" rIns="121899" bIns="60949" rtlCol="0">
            <a:spAutoFit/>
          </a:bodyPr>
          <a:lstStyle/>
          <a:p>
            <a:pPr algn="r"/>
            <a:r>
              <a:rPr lang="en-US" sz="1100" dirty="0" smtClean="0">
                <a:latin typeface="Arial"/>
                <a:cs typeface="Arial"/>
              </a:rPr>
              <a:t>Applied Remote Sensing Training Program</a:t>
            </a:r>
            <a:endParaRPr lang="en-US" sz="1100" dirty="0">
              <a:latin typeface="Arial"/>
              <a:cs typeface="Arial"/>
            </a:endParaRPr>
          </a:p>
        </p:txBody>
      </p:sp>
    </p:spTree>
    <p:extLst>
      <p:ext uri="{BB962C8B-B14F-4D97-AF65-F5344CB8AC3E}">
        <p14:creationId xmlns:p14="http://schemas.microsoft.com/office/powerpoint/2010/main" val="611481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8" name="Content Placeholder 2"/>
          <p:cNvSpPr>
            <a:spLocks noGrp="1"/>
          </p:cNvSpPr>
          <p:nvPr>
            <p:ph idx="10"/>
          </p:nvPr>
        </p:nvSpPr>
        <p:spPr>
          <a:xfrm>
            <a:off x="530439" y="1467556"/>
            <a:ext cx="11131983" cy="4658608"/>
          </a:xfrm>
        </p:spPr>
        <p:txBody>
          <a:bodyPr/>
          <a:lstStyle>
            <a:lvl1pPr>
              <a:spcAft>
                <a:spcPts val="0"/>
              </a:spcAft>
              <a:defRPr/>
            </a:lvl1pPr>
            <a:lvl2pPr>
              <a:spcBef>
                <a:spcPts val="400"/>
              </a:spcBef>
              <a:spcAft>
                <a:spcPts val="0"/>
              </a:spcAft>
              <a:defRPr/>
            </a:lvl2pPr>
            <a:lvl3pPr>
              <a:spcBef>
                <a:spcPts val="400"/>
              </a:spcBef>
              <a:spcAft>
                <a:spcPts val="0"/>
              </a:spcAft>
              <a:defRPr/>
            </a:lvl3pPr>
            <a:lvl4pPr>
              <a:spcBef>
                <a:spcPts val="400"/>
              </a:spcBef>
              <a:spcAft>
                <a:spcPts val="0"/>
              </a:spcAft>
              <a:defRPr/>
            </a:lvl4pPr>
            <a:lvl5pPr>
              <a:spcBef>
                <a:spcPts val="400"/>
              </a:spcBef>
              <a:spcAft>
                <a:spcPts val="0"/>
              </a:spcAf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itle 1"/>
          <p:cNvSpPr>
            <a:spLocks noGrp="1"/>
          </p:cNvSpPr>
          <p:nvPr>
            <p:ph type="title"/>
          </p:nvPr>
        </p:nvSpPr>
        <p:spPr>
          <a:xfrm>
            <a:off x="609441" y="499346"/>
            <a:ext cx="10969943" cy="612873"/>
          </a:xfrm>
        </p:spPr>
        <p:txBody>
          <a:bodyPr anchor="ctr">
            <a:noAutofit/>
          </a:bodyPr>
          <a:lstStyle/>
          <a:p>
            <a:r>
              <a:rPr lang="en-US" dirty="0" smtClean="0"/>
              <a:t>Click to edit Master title style</a:t>
            </a:r>
            <a:endParaRPr lang="en-US" dirty="0"/>
          </a:p>
        </p:txBody>
      </p:sp>
      <p:cxnSp>
        <p:nvCxnSpPr>
          <p:cNvPr id="13" name="Straight Connector 12"/>
          <p:cNvCxnSpPr/>
          <p:nvPr userDrawn="1"/>
        </p:nvCxnSpPr>
        <p:spPr>
          <a:xfrm flipV="1">
            <a:off x="530439" y="457591"/>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userDrawn="1"/>
        </p:nvSpPr>
        <p:spPr>
          <a:xfrm>
            <a:off x="207184" y="6370339"/>
            <a:ext cx="3942372" cy="292366"/>
          </a:xfrm>
          <a:prstGeom prst="rect">
            <a:avLst/>
          </a:prstGeom>
          <a:noFill/>
        </p:spPr>
        <p:txBody>
          <a:bodyPr wrap="square" lIns="121899" tIns="60949" rIns="121899" bIns="60949" rtlCol="0">
            <a:spAutoFit/>
          </a:bodyPr>
          <a:lstStyle/>
          <a:p>
            <a:pPr algn="l"/>
            <a:r>
              <a:rPr lang="en-US" sz="1100" dirty="0" smtClean="0">
                <a:latin typeface="Arial"/>
                <a:cs typeface="Arial"/>
              </a:rPr>
              <a:t>National Aeronautics</a:t>
            </a:r>
            <a:r>
              <a:rPr lang="en-US" sz="1100" baseline="0" dirty="0" smtClean="0">
                <a:latin typeface="Arial"/>
                <a:cs typeface="Arial"/>
              </a:rPr>
              <a:t> and Space Administration</a:t>
            </a:r>
            <a:endParaRPr lang="en-US" sz="1100" dirty="0">
              <a:latin typeface="Arial"/>
              <a:cs typeface="Arial"/>
            </a:endParaRPr>
          </a:p>
        </p:txBody>
      </p:sp>
      <p:sp>
        <p:nvSpPr>
          <p:cNvPr id="15" name="TextBox 14"/>
          <p:cNvSpPr txBox="1"/>
          <p:nvPr userDrawn="1"/>
        </p:nvSpPr>
        <p:spPr>
          <a:xfrm>
            <a:off x="10889628" y="637033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6" name="TextBox 15"/>
          <p:cNvSpPr txBox="1"/>
          <p:nvPr userDrawn="1"/>
        </p:nvSpPr>
        <p:spPr>
          <a:xfrm>
            <a:off x="6947256" y="6370339"/>
            <a:ext cx="3942372" cy="292366"/>
          </a:xfrm>
          <a:prstGeom prst="rect">
            <a:avLst/>
          </a:prstGeom>
          <a:noFill/>
        </p:spPr>
        <p:txBody>
          <a:bodyPr wrap="square" lIns="121899" tIns="60949" rIns="121899" bIns="60949" rtlCol="0">
            <a:spAutoFit/>
          </a:bodyPr>
          <a:lstStyle/>
          <a:p>
            <a:pPr algn="r"/>
            <a:r>
              <a:rPr lang="en-US" sz="1100" dirty="0" smtClean="0">
                <a:latin typeface="Arial"/>
                <a:cs typeface="Arial"/>
              </a:rPr>
              <a:t>Applied Remote Sensing Training Program</a:t>
            </a:r>
            <a:endParaRPr lang="en-US" sz="1100" dirty="0">
              <a:latin typeface="Arial"/>
              <a:cs typeface="Arial"/>
            </a:endParaRPr>
          </a:p>
        </p:txBody>
      </p:sp>
    </p:spTree>
    <p:extLst>
      <p:ext uri="{BB962C8B-B14F-4D97-AF65-F5344CB8AC3E}">
        <p14:creationId xmlns:p14="http://schemas.microsoft.com/office/powerpoint/2010/main" val="7050067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8" name="Content Placeholder 2"/>
          <p:cNvSpPr>
            <a:spLocks noGrp="1"/>
          </p:cNvSpPr>
          <p:nvPr>
            <p:ph idx="10"/>
          </p:nvPr>
        </p:nvSpPr>
        <p:spPr>
          <a:xfrm>
            <a:off x="530439" y="1467556"/>
            <a:ext cx="11131983" cy="4658608"/>
          </a:xfrm>
        </p:spPr>
        <p:txBody>
          <a:bodyPr/>
          <a:lstStyle>
            <a:lvl1pPr>
              <a:spcAft>
                <a:spcPts val="0"/>
              </a:spcAft>
              <a:defRPr/>
            </a:lvl1pPr>
            <a:lvl2pPr>
              <a:spcBef>
                <a:spcPts val="400"/>
              </a:spcBef>
              <a:spcAft>
                <a:spcPts val="0"/>
              </a:spcAft>
              <a:defRPr/>
            </a:lvl2pPr>
            <a:lvl3pPr>
              <a:spcBef>
                <a:spcPts val="400"/>
              </a:spcBef>
              <a:spcAft>
                <a:spcPts val="0"/>
              </a:spcAft>
              <a:defRPr/>
            </a:lvl3pPr>
            <a:lvl4pPr>
              <a:spcBef>
                <a:spcPts val="400"/>
              </a:spcBef>
              <a:spcAft>
                <a:spcPts val="0"/>
              </a:spcAft>
              <a:defRPr/>
            </a:lvl4pPr>
            <a:lvl5pPr>
              <a:spcBef>
                <a:spcPts val="400"/>
              </a:spcBef>
              <a:spcAft>
                <a:spcPts val="0"/>
              </a:spcAf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itle 1"/>
          <p:cNvSpPr>
            <a:spLocks noGrp="1"/>
          </p:cNvSpPr>
          <p:nvPr>
            <p:ph type="title"/>
          </p:nvPr>
        </p:nvSpPr>
        <p:spPr>
          <a:xfrm>
            <a:off x="609441" y="499346"/>
            <a:ext cx="10969943" cy="612873"/>
          </a:xfrm>
        </p:spPr>
        <p:txBody>
          <a:bodyPr anchor="ctr">
            <a:noAutofit/>
          </a:bodyPr>
          <a:lstStyle/>
          <a:p>
            <a:r>
              <a:rPr lang="en-US" dirty="0" smtClean="0"/>
              <a:t>Click to edit Master title style</a:t>
            </a:r>
            <a:endParaRPr lang="en-US" dirty="0"/>
          </a:p>
        </p:txBody>
      </p:sp>
      <p:cxnSp>
        <p:nvCxnSpPr>
          <p:cNvPr id="13" name="Straight Connector 12"/>
          <p:cNvCxnSpPr/>
          <p:nvPr userDrawn="1"/>
        </p:nvCxnSpPr>
        <p:spPr>
          <a:xfrm flipV="1">
            <a:off x="530439" y="457591"/>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userDrawn="1"/>
        </p:nvSpPr>
        <p:spPr>
          <a:xfrm>
            <a:off x="207184" y="6370339"/>
            <a:ext cx="3942372" cy="292366"/>
          </a:xfrm>
          <a:prstGeom prst="rect">
            <a:avLst/>
          </a:prstGeom>
          <a:noFill/>
        </p:spPr>
        <p:txBody>
          <a:bodyPr wrap="square" lIns="121899" tIns="60949" rIns="121899" bIns="60949" rtlCol="0">
            <a:spAutoFit/>
          </a:bodyPr>
          <a:lstStyle/>
          <a:p>
            <a:pPr algn="l"/>
            <a:r>
              <a:rPr lang="en-US" sz="1100" dirty="0" smtClean="0">
                <a:latin typeface="Arial"/>
                <a:cs typeface="Arial"/>
              </a:rPr>
              <a:t>National Aeronautics</a:t>
            </a:r>
            <a:r>
              <a:rPr lang="en-US" sz="1100" baseline="0" dirty="0" smtClean="0">
                <a:latin typeface="Arial"/>
                <a:cs typeface="Arial"/>
              </a:rPr>
              <a:t> and Space Administration</a:t>
            </a:r>
            <a:endParaRPr lang="en-US" sz="1100" dirty="0">
              <a:latin typeface="Arial"/>
              <a:cs typeface="Arial"/>
            </a:endParaRPr>
          </a:p>
        </p:txBody>
      </p:sp>
      <p:sp>
        <p:nvSpPr>
          <p:cNvPr id="15" name="TextBox 14"/>
          <p:cNvSpPr txBox="1"/>
          <p:nvPr userDrawn="1"/>
        </p:nvSpPr>
        <p:spPr>
          <a:xfrm>
            <a:off x="10889628" y="637033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6" name="TextBox 15"/>
          <p:cNvSpPr txBox="1"/>
          <p:nvPr userDrawn="1"/>
        </p:nvSpPr>
        <p:spPr>
          <a:xfrm>
            <a:off x="6947256" y="6370339"/>
            <a:ext cx="3942372" cy="292366"/>
          </a:xfrm>
          <a:prstGeom prst="rect">
            <a:avLst/>
          </a:prstGeom>
          <a:noFill/>
        </p:spPr>
        <p:txBody>
          <a:bodyPr wrap="square" lIns="121899" tIns="60949" rIns="121899" bIns="60949" rtlCol="0">
            <a:spAutoFit/>
          </a:bodyPr>
          <a:lstStyle/>
          <a:p>
            <a:pPr algn="r"/>
            <a:r>
              <a:rPr lang="en-US" sz="1100" dirty="0" smtClean="0">
                <a:latin typeface="Arial"/>
                <a:cs typeface="Arial"/>
              </a:rPr>
              <a:t>Applied Remote Sensing Training Program</a:t>
            </a:r>
            <a:endParaRPr lang="en-US" sz="1100" dirty="0">
              <a:latin typeface="Arial"/>
              <a:cs typeface="Arial"/>
            </a:endParaRPr>
          </a:p>
        </p:txBody>
      </p:sp>
    </p:spTree>
    <p:extLst>
      <p:ext uri="{BB962C8B-B14F-4D97-AF65-F5344CB8AC3E}">
        <p14:creationId xmlns:p14="http://schemas.microsoft.com/office/powerpoint/2010/main" val="13814356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10801" y="5525"/>
            <a:ext cx="12150754" cy="6846949"/>
          </a:xfrm>
          <a:prstGeom prst="rect">
            <a:avLst/>
          </a:prstGeom>
        </p:spPr>
      </p:pic>
      <p:sp>
        <p:nvSpPr>
          <p:cNvPr id="8" name="Rectangle 7"/>
          <p:cNvSpPr/>
          <p:nvPr userDrawn="1"/>
        </p:nvSpPr>
        <p:spPr>
          <a:xfrm>
            <a:off x="1386341" y="1149867"/>
            <a:ext cx="9416142" cy="4558271"/>
          </a:xfrm>
          <a:prstGeom prst="rect">
            <a:avLst/>
          </a:prstGeom>
          <a:solidFill>
            <a:schemeClr val="bg1">
              <a:lumMod val="75000"/>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lgn="ctr"/>
            <a:endParaRPr lang="en-US"/>
          </a:p>
        </p:txBody>
      </p:sp>
      <p:sp>
        <p:nvSpPr>
          <p:cNvPr id="10" name="Title 1"/>
          <p:cNvSpPr>
            <a:spLocks noGrp="1"/>
          </p:cNvSpPr>
          <p:nvPr>
            <p:ph type="title"/>
          </p:nvPr>
        </p:nvSpPr>
        <p:spPr>
          <a:xfrm>
            <a:off x="2072927" y="3131972"/>
            <a:ext cx="8061116" cy="1643370"/>
          </a:xfrm>
        </p:spPr>
        <p:txBody>
          <a:bodyPr anchor="b"/>
          <a:lstStyle>
            <a:lvl1pPr>
              <a:defRPr sz="3200"/>
            </a:lvl1pPr>
          </a:lstStyle>
          <a:p>
            <a:r>
              <a:rPr lang="en-US"/>
              <a:t>Click to edit Master title style</a:t>
            </a:r>
            <a:endParaRPr lang="en-US" dirty="0"/>
          </a:p>
        </p:txBody>
      </p:sp>
      <p:cxnSp>
        <p:nvCxnSpPr>
          <p:cNvPr id="11" name="Straight Connector 10"/>
          <p:cNvCxnSpPr/>
          <p:nvPr userDrawn="1"/>
        </p:nvCxnSpPr>
        <p:spPr>
          <a:xfrm flipV="1">
            <a:off x="2072927" y="4968987"/>
            <a:ext cx="5214108" cy="3386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22394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482067" y="274641"/>
            <a:ext cx="11224691" cy="576299"/>
          </a:xfrm>
        </p:spPr>
        <p:txBody>
          <a:bodyPr anchor="ctr">
            <a:noAutofit/>
          </a:bodyPr>
          <a:lstStyle>
            <a:lvl1pPr>
              <a:defRPr sz="2800"/>
            </a:lvl1pPr>
          </a:lstStyle>
          <a:p>
            <a:r>
              <a:rPr lang="en-US" dirty="0" smtClean="0"/>
              <a:t>Click to edit Master title style</a:t>
            </a:r>
            <a:endParaRPr lang="en-US" dirty="0"/>
          </a:p>
        </p:txBody>
      </p:sp>
      <p:sp>
        <p:nvSpPr>
          <p:cNvPr id="3" name="Content Placeholder 2"/>
          <p:cNvSpPr>
            <a:spLocks noGrp="1"/>
          </p:cNvSpPr>
          <p:nvPr>
            <p:ph idx="1"/>
          </p:nvPr>
        </p:nvSpPr>
        <p:spPr>
          <a:xfrm>
            <a:off x="482067" y="1474334"/>
            <a:ext cx="11224691" cy="4251960"/>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0"/>
          </p:nvPr>
        </p:nvSpPr>
        <p:spPr>
          <a:xfrm>
            <a:off x="482067" y="850939"/>
            <a:ext cx="11224691" cy="469900"/>
          </a:xfrm>
        </p:spPr>
        <p:txBody>
          <a:bodyPr lIns="121899" anchor="ctr">
            <a:noAutofit/>
          </a:bodyPr>
          <a:lstStyle>
            <a:lvl1pPr marL="0" indent="0">
              <a:spcBef>
                <a:spcPts val="0"/>
              </a:spcBef>
              <a:buNone/>
              <a:defRPr sz="2400"/>
            </a:lvl1pPr>
          </a:lstStyle>
          <a:p>
            <a:pPr lvl="0"/>
            <a:r>
              <a:rPr lang="en-US" dirty="0" smtClean="0"/>
              <a:t>Click to edit Master text styles</a:t>
            </a:r>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8" name="TextBox 7"/>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2" name="TextBox 11"/>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6" name="Content Placeholder 5"/>
          <p:cNvSpPr>
            <a:spLocks noGrp="1"/>
          </p:cNvSpPr>
          <p:nvPr>
            <p:ph sz="quarter" idx="11" hasCustomPrompt="1"/>
          </p:nvPr>
        </p:nvSpPr>
        <p:spPr>
          <a:xfrm>
            <a:off x="483133" y="5880294"/>
            <a:ext cx="11223625"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Tree>
    <p:extLst>
      <p:ext uri="{BB962C8B-B14F-4D97-AF65-F5344CB8AC3E}">
        <p14:creationId xmlns:p14="http://schemas.microsoft.com/office/powerpoint/2010/main" val="942853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No Subtitle">
    <p:spTree>
      <p:nvGrpSpPr>
        <p:cNvPr id="1" name=""/>
        <p:cNvGrpSpPr/>
        <p:nvPr/>
      </p:nvGrpSpPr>
      <p:grpSpPr>
        <a:xfrm>
          <a:off x="0" y="0"/>
          <a:ext cx="0" cy="0"/>
          <a:chOff x="0" y="0"/>
          <a:chExt cx="0" cy="0"/>
        </a:xfrm>
      </p:grpSpPr>
      <p:sp>
        <p:nvSpPr>
          <p:cNvPr id="2" name="Title 1"/>
          <p:cNvSpPr>
            <a:spLocks noGrp="1"/>
          </p:cNvSpPr>
          <p:nvPr>
            <p:ph type="title"/>
          </p:nvPr>
        </p:nvSpPr>
        <p:spPr>
          <a:xfrm>
            <a:off x="482067" y="562792"/>
            <a:ext cx="11224691" cy="576299"/>
          </a:xfrm>
        </p:spPr>
        <p:txBody>
          <a:bodyPr anchor="ctr">
            <a:noAutofit/>
          </a:bodyPr>
          <a:lstStyle>
            <a:lvl1pPr>
              <a:defRPr sz="2800"/>
            </a:lvl1pPr>
          </a:lstStyle>
          <a:p>
            <a:r>
              <a:rPr lang="en-US" dirty="0" smtClean="0"/>
              <a:t>Click to edit Master title style</a:t>
            </a:r>
            <a:endParaRPr lang="en-US" dirty="0"/>
          </a:p>
        </p:txBody>
      </p:sp>
      <p:sp>
        <p:nvSpPr>
          <p:cNvPr id="3" name="Content Placeholder 2"/>
          <p:cNvSpPr>
            <a:spLocks noGrp="1"/>
          </p:cNvSpPr>
          <p:nvPr>
            <p:ph idx="1"/>
          </p:nvPr>
        </p:nvSpPr>
        <p:spPr>
          <a:xfrm>
            <a:off x="482067" y="1474335"/>
            <a:ext cx="11224691" cy="4249990"/>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13" name="TextBox 12"/>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4" name="TextBox 13"/>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15" name="Content Placeholder 5"/>
          <p:cNvSpPr>
            <a:spLocks noGrp="1"/>
          </p:cNvSpPr>
          <p:nvPr>
            <p:ph sz="quarter" idx="11" hasCustomPrompt="1"/>
          </p:nvPr>
        </p:nvSpPr>
        <p:spPr>
          <a:xfrm>
            <a:off x="483133" y="5880294"/>
            <a:ext cx="11223625"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Tree>
    <p:extLst>
      <p:ext uri="{BB962C8B-B14F-4D97-AF65-F5344CB8AC3E}">
        <p14:creationId xmlns:p14="http://schemas.microsoft.com/office/powerpoint/2010/main" val="254590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lumn">
    <p:spTree>
      <p:nvGrpSpPr>
        <p:cNvPr id="1" name=""/>
        <p:cNvGrpSpPr/>
        <p:nvPr/>
      </p:nvGrpSpPr>
      <p:grpSpPr>
        <a:xfrm>
          <a:off x="0" y="0"/>
          <a:ext cx="0" cy="0"/>
          <a:chOff x="0" y="0"/>
          <a:chExt cx="0" cy="0"/>
        </a:xfrm>
      </p:grpSpPr>
      <p:sp>
        <p:nvSpPr>
          <p:cNvPr id="2" name="Title 1"/>
          <p:cNvSpPr>
            <a:spLocks noGrp="1"/>
          </p:cNvSpPr>
          <p:nvPr>
            <p:ph type="title"/>
          </p:nvPr>
        </p:nvSpPr>
        <p:spPr>
          <a:xfrm>
            <a:off x="482067" y="274641"/>
            <a:ext cx="11224691" cy="576299"/>
          </a:xfrm>
        </p:spPr>
        <p:txBody>
          <a:bodyPr anchor="ctr">
            <a:noAutofit/>
          </a:bodyPr>
          <a:lstStyle>
            <a:lvl1pPr>
              <a:defRPr sz="2800"/>
            </a:lvl1pPr>
          </a:lstStyle>
          <a:p>
            <a:r>
              <a:rPr lang="en-US" dirty="0" smtClean="0"/>
              <a:t>Click to edit Master title style</a:t>
            </a:r>
            <a:endParaRPr lang="en-US" dirty="0"/>
          </a:p>
        </p:txBody>
      </p:sp>
      <p:sp>
        <p:nvSpPr>
          <p:cNvPr id="3" name="Content Placeholder 2"/>
          <p:cNvSpPr>
            <a:spLocks noGrp="1"/>
          </p:cNvSpPr>
          <p:nvPr>
            <p:ph idx="1"/>
          </p:nvPr>
        </p:nvSpPr>
        <p:spPr>
          <a:xfrm>
            <a:off x="482067" y="1474335"/>
            <a:ext cx="5577840" cy="4251960"/>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0"/>
          </p:nvPr>
        </p:nvSpPr>
        <p:spPr>
          <a:xfrm>
            <a:off x="482067" y="850939"/>
            <a:ext cx="11224691" cy="469900"/>
          </a:xfrm>
        </p:spPr>
        <p:txBody>
          <a:bodyPr lIns="121899" anchor="ctr">
            <a:noAutofit/>
          </a:bodyPr>
          <a:lstStyle>
            <a:lvl1pPr marL="0" indent="0">
              <a:spcBef>
                <a:spcPts val="0"/>
              </a:spcBef>
              <a:buNone/>
              <a:defRPr sz="2400"/>
            </a:lvl1pPr>
          </a:lstStyle>
          <a:p>
            <a:pPr lvl="0"/>
            <a:r>
              <a:rPr lang="en-US" smtClean="0"/>
              <a:t>Click to edit Master text styles</a:t>
            </a:r>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Content Placeholder 2"/>
          <p:cNvSpPr>
            <a:spLocks noGrp="1"/>
          </p:cNvSpPr>
          <p:nvPr>
            <p:ph idx="11"/>
          </p:nvPr>
        </p:nvSpPr>
        <p:spPr>
          <a:xfrm>
            <a:off x="6128918" y="1474335"/>
            <a:ext cx="5577840" cy="4251960"/>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TextBox 12"/>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14" name="TextBox 13"/>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5" name="TextBox 14"/>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16" name="Content Placeholder 5"/>
          <p:cNvSpPr>
            <a:spLocks noGrp="1"/>
          </p:cNvSpPr>
          <p:nvPr>
            <p:ph sz="quarter" idx="12" hasCustomPrompt="1"/>
          </p:nvPr>
        </p:nvSpPr>
        <p:spPr>
          <a:xfrm>
            <a:off x="483134" y="5880294"/>
            <a:ext cx="5576774"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17" name="Content Placeholder 5"/>
          <p:cNvSpPr>
            <a:spLocks noGrp="1"/>
          </p:cNvSpPr>
          <p:nvPr>
            <p:ph sz="quarter" idx="13" hasCustomPrompt="1"/>
          </p:nvPr>
        </p:nvSpPr>
        <p:spPr>
          <a:xfrm>
            <a:off x="6128918" y="5880294"/>
            <a:ext cx="5576774"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Tree>
    <p:extLst>
      <p:ext uri="{BB962C8B-B14F-4D97-AF65-F5344CB8AC3E}">
        <p14:creationId xmlns:p14="http://schemas.microsoft.com/office/powerpoint/2010/main" val="111186492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lumn no sub">
    <p:spTree>
      <p:nvGrpSpPr>
        <p:cNvPr id="1" name=""/>
        <p:cNvGrpSpPr/>
        <p:nvPr/>
      </p:nvGrpSpPr>
      <p:grpSpPr>
        <a:xfrm>
          <a:off x="0" y="0"/>
          <a:ext cx="0" cy="0"/>
          <a:chOff x="0" y="0"/>
          <a:chExt cx="0" cy="0"/>
        </a:xfrm>
      </p:grpSpPr>
      <p:sp>
        <p:nvSpPr>
          <p:cNvPr id="2" name="Title 1"/>
          <p:cNvSpPr>
            <a:spLocks noGrp="1"/>
          </p:cNvSpPr>
          <p:nvPr>
            <p:ph type="title"/>
          </p:nvPr>
        </p:nvSpPr>
        <p:spPr>
          <a:xfrm>
            <a:off x="482067" y="562792"/>
            <a:ext cx="11224691" cy="576299"/>
          </a:xfrm>
        </p:spPr>
        <p:txBody>
          <a:bodyPr anchor="ctr">
            <a:noAutofit/>
          </a:bodyPr>
          <a:lstStyle>
            <a:lvl1pPr>
              <a:defRPr sz="2800"/>
            </a:lvl1pPr>
          </a:lstStyle>
          <a:p>
            <a:r>
              <a:rPr lang="en-US" dirty="0" smtClean="0"/>
              <a:t>Click to edit Master title style</a:t>
            </a:r>
            <a:endParaRPr lang="en-US" dirty="0"/>
          </a:p>
        </p:txBody>
      </p:sp>
      <p:sp>
        <p:nvSpPr>
          <p:cNvPr id="3" name="Content Placeholder 2"/>
          <p:cNvSpPr>
            <a:spLocks noGrp="1"/>
          </p:cNvSpPr>
          <p:nvPr>
            <p:ph idx="1"/>
          </p:nvPr>
        </p:nvSpPr>
        <p:spPr>
          <a:xfrm>
            <a:off x="482067" y="1474335"/>
            <a:ext cx="5577840" cy="4251960"/>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Content Placeholder 2"/>
          <p:cNvSpPr>
            <a:spLocks noGrp="1"/>
          </p:cNvSpPr>
          <p:nvPr>
            <p:ph idx="11"/>
          </p:nvPr>
        </p:nvSpPr>
        <p:spPr>
          <a:xfrm>
            <a:off x="6128918" y="1474335"/>
            <a:ext cx="5577840" cy="4251960"/>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TextBox 12"/>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14" name="TextBox 13"/>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5" name="TextBox 14"/>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16" name="Content Placeholder 5"/>
          <p:cNvSpPr>
            <a:spLocks noGrp="1"/>
          </p:cNvSpPr>
          <p:nvPr>
            <p:ph sz="quarter" idx="12" hasCustomPrompt="1"/>
          </p:nvPr>
        </p:nvSpPr>
        <p:spPr>
          <a:xfrm>
            <a:off x="483134" y="5880294"/>
            <a:ext cx="5576774"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17" name="Content Placeholder 5"/>
          <p:cNvSpPr>
            <a:spLocks noGrp="1"/>
          </p:cNvSpPr>
          <p:nvPr>
            <p:ph sz="quarter" idx="13" hasCustomPrompt="1"/>
          </p:nvPr>
        </p:nvSpPr>
        <p:spPr>
          <a:xfrm>
            <a:off x="6128918" y="5880294"/>
            <a:ext cx="5576774"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Tree>
    <p:extLst>
      <p:ext uri="{BB962C8B-B14F-4D97-AF65-F5344CB8AC3E}">
        <p14:creationId xmlns:p14="http://schemas.microsoft.com/office/powerpoint/2010/main" val="1858581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stretch>
            <a:fillRect/>
          </a:stretch>
        </p:blipFill>
        <p:spPr>
          <a:xfrm>
            <a:off x="10801" y="5525"/>
            <a:ext cx="12150754" cy="6846949"/>
          </a:xfrm>
          <a:prstGeom prst="rect">
            <a:avLst/>
          </a:prstGeom>
        </p:spPr>
      </p:pic>
      <p:sp>
        <p:nvSpPr>
          <p:cNvPr id="14" name="Rectangle 13"/>
          <p:cNvSpPr/>
          <p:nvPr userDrawn="1"/>
        </p:nvSpPr>
        <p:spPr>
          <a:xfrm>
            <a:off x="1386341" y="1149867"/>
            <a:ext cx="9416142" cy="4558271"/>
          </a:xfrm>
          <a:prstGeom prst="rect">
            <a:avLst/>
          </a:prstGeom>
          <a:solidFill>
            <a:schemeClr val="bg1">
              <a:lumMod val="75000"/>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lgn="ctr"/>
            <a:endParaRPr lang="en-US"/>
          </a:p>
        </p:txBody>
      </p:sp>
      <p:sp>
        <p:nvSpPr>
          <p:cNvPr id="15" name="Title 1"/>
          <p:cNvSpPr>
            <a:spLocks noGrp="1"/>
          </p:cNvSpPr>
          <p:nvPr>
            <p:ph type="title"/>
          </p:nvPr>
        </p:nvSpPr>
        <p:spPr>
          <a:xfrm>
            <a:off x="2072927" y="3131972"/>
            <a:ext cx="8061116" cy="1643370"/>
          </a:xfrm>
        </p:spPr>
        <p:txBody>
          <a:bodyPr anchor="b"/>
          <a:lstStyle>
            <a:lvl1pPr>
              <a:defRPr sz="3200"/>
            </a:lvl1pPr>
          </a:lstStyle>
          <a:p>
            <a:r>
              <a:rPr lang="en-US"/>
              <a:t>Click to edit Master title style</a:t>
            </a:r>
            <a:endParaRPr lang="en-US" dirty="0"/>
          </a:p>
        </p:txBody>
      </p:sp>
      <p:cxnSp>
        <p:nvCxnSpPr>
          <p:cNvPr id="16" name="Straight Connector 15"/>
          <p:cNvCxnSpPr/>
          <p:nvPr userDrawn="1"/>
        </p:nvCxnSpPr>
        <p:spPr>
          <a:xfrm flipV="1">
            <a:off x="2072927" y="4968987"/>
            <a:ext cx="5214108" cy="3386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36818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 sub">
    <p:spTree>
      <p:nvGrpSpPr>
        <p:cNvPr id="1" name=""/>
        <p:cNvGrpSpPr/>
        <p:nvPr/>
      </p:nvGrpSpPr>
      <p:grpSpPr>
        <a:xfrm>
          <a:off x="0" y="0"/>
          <a:ext cx="0" cy="0"/>
          <a:chOff x="0" y="0"/>
          <a:chExt cx="0" cy="0"/>
        </a:xfrm>
      </p:grpSpPr>
      <p:sp>
        <p:nvSpPr>
          <p:cNvPr id="2" name="Title 1"/>
          <p:cNvSpPr>
            <a:spLocks noGrp="1"/>
          </p:cNvSpPr>
          <p:nvPr>
            <p:ph type="title"/>
          </p:nvPr>
        </p:nvSpPr>
        <p:spPr>
          <a:xfrm>
            <a:off x="482067" y="274641"/>
            <a:ext cx="11224691" cy="576299"/>
          </a:xfrm>
        </p:spPr>
        <p:txBody>
          <a:bodyPr anchor="ctr">
            <a:noAutofit/>
          </a:bodyPr>
          <a:lstStyle>
            <a:lvl1pPr>
              <a:defRPr sz="2800"/>
            </a:lvl1pPr>
          </a:lstStyle>
          <a:p>
            <a:r>
              <a:rPr lang="en-US" dirty="0" smtClean="0"/>
              <a:t>Click to edit Master title style</a:t>
            </a:r>
            <a:endParaRPr lang="en-US" dirty="0"/>
          </a:p>
        </p:txBody>
      </p:sp>
      <p:sp>
        <p:nvSpPr>
          <p:cNvPr id="9" name="Text Placeholder 8"/>
          <p:cNvSpPr>
            <a:spLocks noGrp="1"/>
          </p:cNvSpPr>
          <p:nvPr>
            <p:ph type="body" sz="quarter" idx="10"/>
          </p:nvPr>
        </p:nvSpPr>
        <p:spPr>
          <a:xfrm>
            <a:off x="482067" y="850939"/>
            <a:ext cx="11224691" cy="469900"/>
          </a:xfrm>
        </p:spPr>
        <p:txBody>
          <a:bodyPr lIns="121899" anchor="ctr">
            <a:noAutofit/>
          </a:bodyPr>
          <a:lstStyle>
            <a:lvl1pPr marL="0" indent="0">
              <a:spcBef>
                <a:spcPts val="0"/>
              </a:spcBef>
              <a:buNone/>
              <a:defRPr sz="2400"/>
            </a:lvl1pPr>
          </a:lstStyle>
          <a:p>
            <a:pPr lvl="0"/>
            <a:r>
              <a:rPr lang="en-US" smtClean="0"/>
              <a:t>Click to edit Master text styles</a:t>
            </a:r>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13" name="TextBox 12"/>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4" name="TextBox 13"/>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8" name="TextBox 7"/>
          <p:cNvSpPr txBox="1"/>
          <p:nvPr userDrawn="1"/>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12" name="TextBox 11"/>
          <p:cNvSpPr txBox="1"/>
          <p:nvPr userDrawn="1"/>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5" name="TextBox 14"/>
          <p:cNvSpPr txBox="1"/>
          <p:nvPr userDrawn="1"/>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Tree>
    <p:extLst>
      <p:ext uri="{BB962C8B-B14F-4D97-AF65-F5344CB8AC3E}">
        <p14:creationId xmlns:p14="http://schemas.microsoft.com/office/powerpoint/2010/main" val="1915515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482067" y="562790"/>
            <a:ext cx="11224691" cy="576299"/>
          </a:xfrm>
        </p:spPr>
        <p:txBody>
          <a:bodyPr anchor="ctr">
            <a:noAutofit/>
          </a:bodyPr>
          <a:lstStyle>
            <a:lvl1pPr>
              <a:defRPr sz="2800"/>
            </a:lvl1pPr>
          </a:lstStyle>
          <a:p>
            <a:r>
              <a:rPr lang="en-US" smtClean="0"/>
              <a:t>Click to edit Master title style</a:t>
            </a:r>
            <a:endParaRPr lang="en-US" dirty="0"/>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11" name="TextBox 10"/>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3" name="TextBox 12"/>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7" name="TextBox 6"/>
          <p:cNvSpPr txBox="1"/>
          <p:nvPr userDrawn="1"/>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8" name="TextBox 7"/>
          <p:cNvSpPr txBox="1"/>
          <p:nvPr userDrawn="1"/>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2" name="TextBox 11"/>
          <p:cNvSpPr txBox="1"/>
          <p:nvPr userDrawn="1"/>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Tree>
    <p:extLst>
      <p:ext uri="{BB962C8B-B14F-4D97-AF65-F5344CB8AC3E}">
        <p14:creationId xmlns:p14="http://schemas.microsoft.com/office/powerpoint/2010/main" val="1143118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10" name="TextBox 9"/>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11" name="TextBox 10"/>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3" name="TextBox 12"/>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5" name="TextBox 4"/>
          <p:cNvSpPr txBox="1"/>
          <p:nvPr userDrawn="1"/>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6" name="TextBox 5"/>
          <p:cNvSpPr txBox="1"/>
          <p:nvPr userDrawn="1"/>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7" name="TextBox 6"/>
          <p:cNvSpPr txBox="1"/>
          <p:nvPr userDrawn="1"/>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Tree>
    <p:extLst>
      <p:ext uri="{BB962C8B-B14F-4D97-AF65-F5344CB8AC3E}">
        <p14:creationId xmlns:p14="http://schemas.microsoft.com/office/powerpoint/2010/main" val="100446126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41"/>
            <a:ext cx="10969943" cy="576299"/>
          </a:xfrm>
          <a:prstGeom prst="rect">
            <a:avLst/>
          </a:prstGeom>
        </p:spPr>
        <p:txBody>
          <a:bodyPr vert="horz" lIns="121899" tIns="60949" rIns="121899" bIns="60949"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609441" y="1176844"/>
            <a:ext cx="10969943" cy="5279136"/>
          </a:xfrm>
          <a:prstGeom prst="rect">
            <a:avLst/>
          </a:prstGeom>
        </p:spPr>
        <p:txBody>
          <a:bodyPr vert="horz" lIns="0" tIns="60949" rIns="121899" bIns="60949"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09057132"/>
      </p:ext>
    </p:extLst>
  </p:cSld>
  <p:clrMap bg1="lt1" tx1="dk1" bg2="lt2" tx2="dk2" accent1="accent1" accent2="accent2" accent3="accent3" accent4="accent4" accent5="accent5" accent6="accent6" hlink="hlink" folHlink="folHlink"/>
  <p:sldLayoutIdLst>
    <p:sldLayoutId id="2147493493" r:id="rId1"/>
    <p:sldLayoutId id="2147493494" r:id="rId2"/>
    <p:sldLayoutId id="2147493495" r:id="rId3"/>
    <p:sldLayoutId id="2147493496" r:id="rId4"/>
    <p:sldLayoutId id="2147493497" r:id="rId5"/>
    <p:sldLayoutId id="2147493498" r:id="rId6"/>
    <p:sldLayoutId id="2147493499" r:id="rId7"/>
    <p:sldLayoutId id="2147493500" r:id="rId8"/>
    <p:sldLayoutId id="2147493501" r:id="rId9"/>
    <p:sldLayoutId id="2147493502" r:id="rId10"/>
    <p:sldLayoutId id="2147493505" r:id="rId11"/>
    <p:sldLayoutId id="2147493506" r:id="rId12"/>
    <p:sldLayoutId id="2147493486" r:id="rId13"/>
  </p:sldLayoutIdLst>
  <p:txStyles>
    <p:titleStyle>
      <a:lvl1pPr algn="l" defTabSz="609493" rtl="0" eaLnBrk="1" latinLnBrk="0" hangingPunct="1">
        <a:spcBef>
          <a:spcPct val="0"/>
        </a:spcBef>
        <a:buNone/>
        <a:defRPr sz="2800" kern="1200">
          <a:solidFill>
            <a:schemeClr val="tx1"/>
          </a:solidFill>
          <a:latin typeface="Arial"/>
          <a:ea typeface="+mj-ea"/>
          <a:cs typeface="Arial"/>
        </a:defRPr>
      </a:lvl1pPr>
    </p:titleStyle>
    <p:bodyStyle>
      <a:lvl1pPr marL="365696" indent="-219418" algn="l" defTabSz="609493" rtl="0" eaLnBrk="1" latinLnBrk="0" hangingPunct="1">
        <a:spcBef>
          <a:spcPts val="800"/>
        </a:spcBef>
        <a:buFont typeface="Arial"/>
        <a:buChar char="•"/>
        <a:defRPr sz="2400" kern="1200">
          <a:solidFill>
            <a:schemeClr val="tx1"/>
          </a:solidFill>
          <a:latin typeface="Arial"/>
          <a:ea typeface="+mn-ea"/>
          <a:cs typeface="Arial"/>
        </a:defRPr>
      </a:lvl1pPr>
      <a:lvl2pPr marL="621683" indent="-255987" algn="l" defTabSz="609493" rtl="0" eaLnBrk="1" latinLnBrk="0" hangingPunct="1">
        <a:spcBef>
          <a:spcPts val="400"/>
        </a:spcBef>
        <a:buFont typeface="Arial"/>
        <a:buChar char="–"/>
        <a:defRPr sz="2400" kern="1200">
          <a:solidFill>
            <a:schemeClr val="tx1"/>
          </a:solidFill>
          <a:latin typeface="Arial"/>
          <a:ea typeface="+mn-ea"/>
          <a:cs typeface="Arial"/>
        </a:defRPr>
      </a:lvl2pPr>
      <a:lvl3pPr marL="914240" indent="-182848" algn="l" defTabSz="609493" rtl="0" eaLnBrk="1" latinLnBrk="0" hangingPunct="1">
        <a:spcBef>
          <a:spcPts val="400"/>
        </a:spcBef>
        <a:buFont typeface="Arial"/>
        <a:buChar char="•"/>
        <a:defRPr sz="2400" kern="1200">
          <a:solidFill>
            <a:schemeClr val="tx1"/>
          </a:solidFill>
          <a:latin typeface="Arial"/>
          <a:ea typeface="+mn-ea"/>
          <a:cs typeface="Arial"/>
        </a:defRPr>
      </a:lvl3pPr>
      <a:lvl4pPr marL="1158037" indent="-182848" algn="l" defTabSz="609493" rtl="0" eaLnBrk="1" latinLnBrk="0" hangingPunct="1">
        <a:spcBef>
          <a:spcPts val="400"/>
        </a:spcBef>
        <a:buFont typeface="Arial"/>
        <a:buChar char="–"/>
        <a:defRPr sz="2400" kern="1200">
          <a:solidFill>
            <a:schemeClr val="tx1"/>
          </a:solidFill>
          <a:latin typeface="Arial"/>
          <a:ea typeface="+mn-ea"/>
          <a:cs typeface="Arial"/>
        </a:defRPr>
      </a:lvl4pPr>
      <a:lvl5pPr marL="1523733" indent="-182848" algn="l" defTabSz="609493" rtl="0" eaLnBrk="1" latinLnBrk="0" hangingPunct="1">
        <a:spcBef>
          <a:spcPts val="400"/>
        </a:spcBef>
        <a:buFont typeface="Arial"/>
        <a:buChar char="»"/>
        <a:defRPr sz="2400" kern="1200">
          <a:solidFill>
            <a:schemeClr val="tx1"/>
          </a:solidFill>
          <a:latin typeface="Arial"/>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p:bodyStyle>
    <p:other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asterweb.jpl.nasa.gov/gdem.asp" TargetMode="External"/><Relationship Id="rId4" Type="http://schemas.openxmlformats.org/officeDocument/2006/relationships/image" Target="../media/image14.tiff"/><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pubs.er.usgs.gov/publication/70005960"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www.asprs.org/a/publications/proceedings/sanantonio09/Tighe_2.pdf" TargetMode="Externa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tiff"/></Relationships>
</file>

<file path=ppt/slides/_rels/slide14.xml.rels><?xml version="1.0" encoding="UTF-8" standalone="yes"?>
<Relationships xmlns="http://schemas.openxmlformats.org/package/2006/relationships"><Relationship Id="rId3" Type="http://schemas.openxmlformats.org/officeDocument/2006/relationships/hyperlink" Target="http://hydrosheds.org/" TargetMode="External"/><Relationship Id="rId4" Type="http://schemas.openxmlformats.org/officeDocument/2006/relationships/hyperlink" Target="http://flood.umd.edu/GFMS_conference.pdf" TargetMode="External"/><Relationship Id="rId1" Type="http://schemas.openxmlformats.org/officeDocument/2006/relationships/slideLayout" Target="../slideLayouts/slideLayout5.xml"/><Relationship Id="rId2" Type="http://schemas.openxmlformats.org/officeDocument/2006/relationships/image" Target="../media/image1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gdex.cr.usgs.gov/gdex/" TargetMode="External"/><Relationship Id="rId4" Type="http://schemas.openxmlformats.org/officeDocument/2006/relationships/image" Target="../media/image18.jpg"/><Relationship Id="rId1" Type="http://schemas.openxmlformats.org/officeDocument/2006/relationships/slideLayout" Target="../slideLayouts/slideLayout4.xml"/><Relationship Id="rId2" Type="http://schemas.openxmlformats.org/officeDocument/2006/relationships/hyperlink" Target="http://urs.earthdata.nasa.gov/"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8.jpg"/><Relationship Id="rId4" Type="http://schemas.openxmlformats.org/officeDocument/2006/relationships/image" Target="../media/image19.png"/><Relationship Id="rId1" Type="http://schemas.openxmlformats.org/officeDocument/2006/relationships/slideLayout" Target="../slideLayouts/slideLayout4.xml"/><Relationship Id="rId2" Type="http://schemas.openxmlformats.org/officeDocument/2006/relationships/hyperlink" Target="http://gdex.cr.usgs.gov/gdex/"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gdex.cr.usgs.gov/gdex/" TargetMode="External"/><Relationship Id="rId4" Type="http://schemas.openxmlformats.org/officeDocument/2006/relationships/image" Target="../media/image18.jpg"/><Relationship Id="rId5" Type="http://schemas.openxmlformats.org/officeDocument/2006/relationships/image" Target="../media/image20.png"/><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3" Type="http://schemas.openxmlformats.org/officeDocument/2006/relationships/hyperlink" Target="http://gdex.cr.usgs.gov/" TargetMode="External"/><Relationship Id="rId4" Type="http://schemas.openxmlformats.org/officeDocument/2006/relationships/image" Target="../media/image21.png"/><Relationship Id="rId5"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si.cgiar.org/WhtisCGIAR_CSI.asp" TargetMode="Externa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www2.jpl.nasa.gov/srtm/mission.htm" TargetMode="External"/><Relationship Id="rId4" Type="http://schemas.openxmlformats.org/officeDocument/2006/relationships/image" Target="../media/image5.jpg"/><Relationship Id="rId5" Type="http://schemas.openxmlformats.org/officeDocument/2006/relationships/image" Target="../media/image6.tiff"/><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hyperlink" Target="http://www2.jpl.nasa.gov/srtm/instr.htm" TargetMode="External"/><Relationship Id="rId4" Type="http://schemas.openxmlformats.org/officeDocument/2006/relationships/hyperlink" Target="http://www2.jpl.nasa.gov/srtm/instrumentinterferometry.html" TargetMode="External"/><Relationship Id="rId5" Type="http://schemas.openxmlformats.org/officeDocument/2006/relationships/image" Target="../media/image7.png"/><Relationship Id="rId6" Type="http://schemas.microsoft.com/office/2007/relationships/hdphoto" Target="../media/hdphoto1.wdp"/><Relationship Id="rId7" Type="http://schemas.openxmlformats.org/officeDocument/2006/relationships/image" Target="../media/image8.png"/><Relationship Id="rId8" Type="http://schemas.microsoft.com/office/2007/relationships/hdphoto" Target="../media/hdphoto2.wdp"/><Relationship Id="rId9" Type="http://schemas.openxmlformats.org/officeDocument/2006/relationships/image" Target="../media/image9.tiff"/><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1" Type="http://schemas.openxmlformats.org/officeDocument/2006/relationships/slideLayout" Target="../slideLayouts/slideLayout4.xml"/><Relationship Id="rId2" Type="http://schemas.openxmlformats.org/officeDocument/2006/relationships/hyperlink" Target="http://asterweb.jpl.nasa.gov/"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asterweb.jpl.nasa.gov/" TargetMode="Externa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Autofit/>
          </a:bodyPr>
          <a:lstStyle/>
          <a:p>
            <a:r>
              <a:rPr lang="en-US" sz="2800" dirty="0"/>
              <a:t>Overview of Digital Elevation from Shuttle Radar Topography Mission (SRTM) and Advanced </a:t>
            </a:r>
            <a:r>
              <a:rPr lang="en-US" sz="2800" dirty="0" err="1"/>
              <a:t>Spaceborne</a:t>
            </a:r>
            <a:r>
              <a:rPr lang="en-US" sz="2800" dirty="0"/>
              <a:t> Thermal Emission and Reflection Radiometer (</a:t>
            </a:r>
            <a:r>
              <a:rPr lang="en-US" sz="2800" dirty="0" smtClean="0"/>
              <a:t>ASTER)</a:t>
            </a:r>
            <a:endParaRPr lang="en-US" sz="2800" dirty="0"/>
          </a:p>
        </p:txBody>
      </p:sp>
    </p:spTree>
    <p:extLst>
      <p:ext uri="{BB962C8B-B14F-4D97-AF65-F5344CB8AC3E}">
        <p14:creationId xmlns:p14="http://schemas.microsoft.com/office/powerpoint/2010/main" val="37206349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ASTER Global Digital Elevation Model (GDEM V2)</a:t>
            </a:r>
            <a:endParaRPr lang="en-US" dirty="0"/>
          </a:p>
        </p:txBody>
      </p:sp>
      <p:sp>
        <p:nvSpPr>
          <p:cNvPr id="3" name="Content Placeholder 2"/>
          <p:cNvSpPr>
            <a:spLocks noGrp="1"/>
          </p:cNvSpPr>
          <p:nvPr>
            <p:ph idx="1"/>
          </p:nvPr>
        </p:nvSpPr>
        <p:spPr>
          <a:xfrm>
            <a:off x="482067" y="1474335"/>
            <a:ext cx="5577840" cy="4843810"/>
          </a:xfrm>
        </p:spPr>
        <p:txBody>
          <a:bodyPr>
            <a:normAutofit/>
          </a:bodyPr>
          <a:lstStyle/>
          <a:p>
            <a:r>
              <a:rPr lang="en-US" dirty="0"/>
              <a:t>A joint product developed and by NASA and  the Ministry of Economy, Trade, and Industry (METI) of </a:t>
            </a:r>
            <a:r>
              <a:rPr lang="en-US" dirty="0" smtClean="0"/>
              <a:t>Japan</a:t>
            </a:r>
          </a:p>
          <a:p>
            <a:r>
              <a:rPr lang="en-US" dirty="0" smtClean="0"/>
              <a:t>Uses </a:t>
            </a:r>
            <a:r>
              <a:rPr lang="en-US" dirty="0"/>
              <a:t>ASTER VNIR stereo pair images to derive </a:t>
            </a:r>
            <a:r>
              <a:rPr lang="en-US" dirty="0" smtClean="0"/>
              <a:t>DEM</a:t>
            </a:r>
          </a:p>
          <a:p>
            <a:r>
              <a:rPr lang="en-US" dirty="0" smtClean="0"/>
              <a:t>GDEM </a:t>
            </a:r>
            <a:r>
              <a:rPr lang="en-US" dirty="0"/>
              <a:t>version 2 is available since 2011, based all available ASTER stereo </a:t>
            </a:r>
            <a:r>
              <a:rPr lang="en-US" dirty="0" smtClean="0"/>
              <a:t>images</a:t>
            </a:r>
            <a:endParaRPr lang="en-US" dirty="0"/>
          </a:p>
        </p:txBody>
      </p:sp>
      <p:sp>
        <p:nvSpPr>
          <p:cNvPr id="4" name="Text Placeholder 3"/>
          <p:cNvSpPr>
            <a:spLocks noGrp="1"/>
          </p:cNvSpPr>
          <p:nvPr>
            <p:ph type="body" sz="quarter" idx="10"/>
          </p:nvPr>
        </p:nvSpPr>
        <p:spPr/>
        <p:txBody>
          <a:bodyPr/>
          <a:lstStyle/>
          <a:p>
            <a:r>
              <a:rPr lang="en-US" dirty="0" smtClean="0">
                <a:hlinkClick r:id="rId3"/>
              </a:rPr>
              <a:t>http://asterweb.jpl.nasa.gov/gdem.asp</a:t>
            </a:r>
            <a:r>
              <a:rPr lang="en-US" dirty="0" smtClean="0"/>
              <a:t> </a:t>
            </a:r>
            <a:endParaRPr lang="en-US" dirty="0"/>
          </a:p>
        </p:txBody>
      </p:sp>
      <p:sp>
        <p:nvSpPr>
          <p:cNvPr id="5" name="Content Placeholder 4"/>
          <p:cNvSpPr>
            <a:spLocks noGrp="1"/>
          </p:cNvSpPr>
          <p:nvPr>
            <p:ph idx="11"/>
          </p:nvPr>
        </p:nvSpPr>
        <p:spPr>
          <a:xfrm>
            <a:off x="482067" y="4699321"/>
            <a:ext cx="11224691" cy="1026973"/>
          </a:xfrm>
        </p:spPr>
        <p:txBody>
          <a:bodyPr/>
          <a:lstStyle/>
          <a:p>
            <a:r>
              <a:rPr lang="en-US" dirty="0"/>
              <a:t>Covers land surfaces between 83°N and 83°S and is composed of 22,600 </a:t>
            </a:r>
            <a:r>
              <a:rPr lang="en-US" dirty="0" smtClean="0"/>
              <a:t/>
            </a:r>
            <a:br>
              <a:rPr lang="en-US" dirty="0" smtClean="0"/>
            </a:br>
            <a:r>
              <a:rPr lang="en-US" dirty="0" smtClean="0"/>
              <a:t>1°- by -1</a:t>
            </a:r>
            <a:r>
              <a:rPr lang="en-US" dirty="0"/>
              <a:t>° tiles of 30 m resolution</a:t>
            </a:r>
          </a:p>
        </p:txBody>
      </p:sp>
      <p:sp>
        <p:nvSpPr>
          <p:cNvPr id="7" name="Content Placeholder 6"/>
          <p:cNvSpPr>
            <a:spLocks noGrp="1"/>
          </p:cNvSpPr>
          <p:nvPr>
            <p:ph sz="quarter" idx="13"/>
          </p:nvPr>
        </p:nvSpPr>
        <p:spPr/>
        <p:txBody>
          <a:bodyPr/>
          <a:lstStyle/>
          <a:p>
            <a:endParaRPr lang="en-US"/>
          </a:p>
        </p:txBody>
      </p:sp>
      <p:pic>
        <p:nvPicPr>
          <p:cNvPr id="8" name="Picture 7"/>
          <p:cNvPicPr>
            <a:picLocks noChangeAspect="1"/>
          </p:cNvPicPr>
          <p:nvPr/>
        </p:nvPicPr>
        <p:blipFill>
          <a:blip r:embed="rId4"/>
          <a:stretch>
            <a:fillRect/>
          </a:stretch>
        </p:blipFill>
        <p:spPr>
          <a:xfrm>
            <a:off x="6128919" y="1474335"/>
            <a:ext cx="5576774" cy="2788388"/>
          </a:xfrm>
          <a:prstGeom prst="rect">
            <a:avLst/>
          </a:prstGeom>
        </p:spPr>
      </p:pic>
    </p:spTree>
    <p:extLst>
      <p:ext uri="{BB962C8B-B14F-4D97-AF65-F5344CB8AC3E}">
        <p14:creationId xmlns:p14="http://schemas.microsoft.com/office/powerpoint/2010/main" val="131237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SRTM and GDEM2 Accuracy</a:t>
            </a:r>
            <a:endParaRPr lang="en-US" dirty="0"/>
          </a:p>
        </p:txBody>
      </p:sp>
      <p:sp>
        <p:nvSpPr>
          <p:cNvPr id="9" name="Content Placeholder 8"/>
          <p:cNvSpPr>
            <a:spLocks noGrp="1"/>
          </p:cNvSpPr>
          <p:nvPr>
            <p:ph idx="1"/>
          </p:nvPr>
        </p:nvSpPr>
        <p:spPr>
          <a:xfrm>
            <a:off x="482067" y="4780344"/>
            <a:ext cx="11224691" cy="1537800"/>
          </a:xfrm>
        </p:spPr>
        <p:txBody>
          <a:bodyPr>
            <a:normAutofit fontScale="85000" lnSpcReduction="10000"/>
          </a:bodyPr>
          <a:lstStyle/>
          <a:p>
            <a:r>
              <a:rPr lang="en-US" dirty="0" smtClean="0"/>
              <a:t>Based on comparison with 18000 geodetic points over the U.S.</a:t>
            </a:r>
          </a:p>
          <a:p>
            <a:r>
              <a:rPr lang="en-US" dirty="0" smtClean="0"/>
              <a:t>“</a:t>
            </a:r>
            <a:r>
              <a:rPr lang="is-IS" dirty="0" smtClean="0"/>
              <a:t>…</a:t>
            </a:r>
            <a:r>
              <a:rPr lang="en-US" dirty="0" smtClean="0"/>
              <a:t>the GDEM validation team recommends the release of the GDEM2 to the public, acknowledging that, while vastly improved, some artifacts still exist which could affect its utility in certain application” - ASTER GDEM team  [ </a:t>
            </a:r>
            <a:r>
              <a:rPr lang="en-US" dirty="0" smtClean="0">
                <a:hlinkClick r:id="rId3"/>
              </a:rPr>
              <a:t>https</a:t>
            </a:r>
            <a:r>
              <a:rPr lang="en-US" dirty="0">
                <a:hlinkClick r:id="rId3"/>
              </a:rPr>
              <a:t>://pubs.er.usgs.gov/publication/</a:t>
            </a:r>
            <a:r>
              <a:rPr lang="en-US" dirty="0" smtClean="0">
                <a:hlinkClick r:id="rId3"/>
              </a:rPr>
              <a:t>70005960</a:t>
            </a:r>
            <a:r>
              <a:rPr lang="en-US" dirty="0" smtClean="0"/>
              <a:t> ]</a:t>
            </a:r>
            <a:endParaRPr lang="en-US" dirty="0"/>
          </a:p>
        </p:txBody>
      </p:sp>
      <p:graphicFrame>
        <p:nvGraphicFramePr>
          <p:cNvPr id="11" name="Table 10"/>
          <p:cNvGraphicFramePr>
            <a:graphicFrameLocks noGrp="1"/>
          </p:cNvGraphicFramePr>
          <p:nvPr>
            <p:extLst>
              <p:ext uri="{D42A27DB-BD31-4B8C-83A1-F6EECF244321}">
                <p14:modId xmlns:p14="http://schemas.microsoft.com/office/powerpoint/2010/main" val="1722933700"/>
              </p:ext>
            </p:extLst>
          </p:nvPr>
        </p:nvGraphicFramePr>
        <p:xfrm>
          <a:off x="482067" y="2040338"/>
          <a:ext cx="11224689" cy="2651760"/>
        </p:xfrm>
        <a:graphic>
          <a:graphicData uri="http://schemas.openxmlformats.org/drawingml/2006/table">
            <a:tbl>
              <a:tblPr firstRow="1" bandRow="1">
                <a:tableStyleId>{74C1A8A3-306A-4EB7-A6B1-4F7E0EB9C5D6}</a:tableStyleId>
              </a:tblPr>
              <a:tblGrid>
                <a:gridCol w="1603527"/>
                <a:gridCol w="1603527"/>
                <a:gridCol w="1603527"/>
                <a:gridCol w="1603527"/>
                <a:gridCol w="1603527"/>
                <a:gridCol w="1603527"/>
                <a:gridCol w="1603527"/>
              </a:tblGrid>
              <a:tr h="370840">
                <a:tc>
                  <a:txBody>
                    <a:bodyPr/>
                    <a:lstStyle/>
                    <a:p>
                      <a:pPr algn="ctr"/>
                      <a:r>
                        <a:rPr lang="en-US" dirty="0" smtClean="0"/>
                        <a:t>DEM</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Minimum</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Maximum</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Mean</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Standard Deviation</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RMSE</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LE95</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en-US" dirty="0" smtClean="0"/>
                        <a:t>GDEM2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-137.37</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64.80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-0.20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8.68</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8.68</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a:r>
                        <a:rPr lang="en-US" dirty="0" smtClean="0"/>
                        <a:t>17.01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370840">
                <a:tc>
                  <a:txBody>
                    <a:bodyPr/>
                    <a:lstStyle/>
                    <a:p>
                      <a:pPr algn="ctr"/>
                      <a:r>
                        <a:rPr lang="en-US" dirty="0" smtClean="0"/>
                        <a:t>NED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-46.21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16.42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-0.33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1.81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1.84</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3.61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en-US" dirty="0" smtClean="0"/>
                        <a:t>SRTM</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-28.67</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28.58</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0.73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3.95</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smtClean="0"/>
                        <a:t>4.01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a:r>
                        <a:rPr lang="en-US" dirty="0" smtClean="0"/>
                        <a:t>7.86</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370840">
                <a:tc>
                  <a:txBody>
                    <a:bodyPr/>
                    <a:lstStyle/>
                    <a:p>
                      <a:pPr algn="ctr"/>
                      <a:r>
                        <a:rPr lang="en-US" dirty="0" smtClean="0"/>
                        <a:t>GDEM1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-127.74</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105.41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-3.69</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8.58</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9.34</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18.31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5" name="Content Placeholder 8"/>
          <p:cNvSpPr>
            <a:spLocks noGrp="1"/>
          </p:cNvSpPr>
          <p:nvPr>
            <p:ph idx="1"/>
          </p:nvPr>
        </p:nvSpPr>
        <p:spPr>
          <a:xfrm>
            <a:off x="482067" y="1474335"/>
            <a:ext cx="11224691" cy="588380"/>
          </a:xfrm>
        </p:spPr>
        <p:txBody>
          <a:bodyPr>
            <a:normAutofit/>
          </a:bodyPr>
          <a:lstStyle/>
          <a:p>
            <a:pPr marL="146278" indent="0" algn="ctr">
              <a:buNone/>
            </a:pPr>
            <a:r>
              <a:rPr lang="en-US" dirty="0" smtClean="0"/>
              <a:t>Results from the CONUS absolute vertical accuracy assessment (in meters)</a:t>
            </a:r>
            <a:endParaRPr lang="en-US" dirty="0"/>
          </a:p>
        </p:txBody>
      </p:sp>
    </p:spTree>
    <p:extLst>
      <p:ext uri="{BB962C8B-B14F-4D97-AF65-F5344CB8AC3E}">
        <p14:creationId xmlns:p14="http://schemas.microsoft.com/office/powerpoint/2010/main" val="490409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SRTM and GDEM2 Accuracy</a:t>
            </a:r>
            <a:endParaRPr lang="en-US" dirty="0"/>
          </a:p>
        </p:txBody>
      </p:sp>
      <p:sp>
        <p:nvSpPr>
          <p:cNvPr id="6" name="Content Placeholder 5"/>
          <p:cNvSpPr>
            <a:spLocks noGrp="1"/>
          </p:cNvSpPr>
          <p:nvPr>
            <p:ph idx="1"/>
          </p:nvPr>
        </p:nvSpPr>
        <p:spPr>
          <a:xfrm>
            <a:off x="482066" y="1474335"/>
            <a:ext cx="11224691" cy="1940197"/>
          </a:xfrm>
        </p:spPr>
        <p:txBody>
          <a:bodyPr/>
          <a:lstStyle/>
          <a:p>
            <a:r>
              <a:rPr lang="en-US" dirty="0" smtClean="0"/>
              <a:t>DEM data accuracy depends on location and land cover categories</a:t>
            </a:r>
            <a:endParaRPr lang="en-US" dirty="0"/>
          </a:p>
        </p:txBody>
      </p:sp>
      <p:sp>
        <p:nvSpPr>
          <p:cNvPr id="10" name="Content Placeholder 9"/>
          <p:cNvSpPr>
            <a:spLocks noGrp="1"/>
          </p:cNvSpPr>
          <p:nvPr>
            <p:ph sz="quarter" idx="12"/>
          </p:nvPr>
        </p:nvSpPr>
        <p:spPr>
          <a:xfrm>
            <a:off x="483134" y="5880294"/>
            <a:ext cx="11223624" cy="437851"/>
          </a:xfrm>
        </p:spPr>
        <p:txBody>
          <a:bodyPr/>
          <a:lstStyle/>
          <a:p>
            <a:r>
              <a:rPr lang="en-US" dirty="0" err="1"/>
              <a:t>Tighe</a:t>
            </a:r>
            <a:r>
              <a:rPr lang="en-US" dirty="0"/>
              <a:t>, M. L., &amp; Chamberlain, D. (2009). Accuracy Comparison of the SRTM, ASTER, NED, NEXTMAP USA Digital Terrain Model Over Several USA Study Sites. In </a:t>
            </a:r>
            <a:r>
              <a:rPr lang="en-US" i="1" dirty="0"/>
              <a:t>ASPRS/MAPPS 2009 Conference Proceedings</a:t>
            </a:r>
            <a:r>
              <a:rPr lang="en-US" dirty="0"/>
              <a:t>. San Antonio, TX. Retrieved from </a:t>
            </a:r>
            <a:r>
              <a:rPr lang="en-US" dirty="0">
                <a:hlinkClick r:id="rId2"/>
              </a:rPr>
              <a:t>http://</a:t>
            </a:r>
            <a:r>
              <a:rPr lang="en-US" dirty="0" smtClean="0">
                <a:hlinkClick r:id="rId2"/>
              </a:rPr>
              <a:t>www.asprs.org/a/publications/proceedings/sanantonio09/Tighe_2.pdf</a:t>
            </a:r>
            <a:r>
              <a:rPr lang="en-US" dirty="0" smtClean="0"/>
              <a:t> </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801066063"/>
              </p:ext>
            </p:extLst>
          </p:nvPr>
        </p:nvGraphicFramePr>
        <p:xfrm>
          <a:off x="482068" y="2324386"/>
          <a:ext cx="6277984" cy="2902233"/>
        </p:xfrm>
        <a:graphic>
          <a:graphicData uri="http://schemas.openxmlformats.org/drawingml/2006/table">
            <a:tbl>
              <a:tblPr firstRow="1" bandRow="1">
                <a:tableStyleId>{74C1A8A3-306A-4EB7-A6B1-4F7E0EB9C5D6}</a:tableStyleId>
              </a:tblPr>
              <a:tblGrid>
                <a:gridCol w="2279947"/>
                <a:gridCol w="2174371"/>
                <a:gridCol w="1823666"/>
              </a:tblGrid>
              <a:tr h="554280">
                <a:tc>
                  <a:txBody>
                    <a:bodyPr/>
                    <a:lstStyle/>
                    <a:p>
                      <a:pPr algn="ctr"/>
                      <a:r>
                        <a:rPr lang="en-US" dirty="0" smtClean="0"/>
                        <a:t>Land Cover</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SRTM </a:t>
                      </a:r>
                    </a:p>
                    <a:p>
                      <a:pPr algn="ctr"/>
                      <a:r>
                        <a:rPr lang="en-US" dirty="0" smtClean="0"/>
                        <a:t>(</a:t>
                      </a:r>
                      <a:r>
                        <a:rPr lang="en-US" dirty="0" err="1" smtClean="0"/>
                        <a:t>rmse</a:t>
                      </a:r>
                      <a:r>
                        <a:rPr lang="en-US" dirty="0" smtClean="0"/>
                        <a:t> m)</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GDEM2 </a:t>
                      </a:r>
                    </a:p>
                    <a:p>
                      <a:pPr algn="ctr"/>
                      <a:r>
                        <a:rPr lang="en-US" dirty="0" smtClean="0"/>
                        <a:t>(</a:t>
                      </a:r>
                      <a:r>
                        <a:rPr lang="en-US" dirty="0" err="1" smtClean="0"/>
                        <a:t>rmse</a:t>
                      </a:r>
                      <a:r>
                        <a:rPr lang="en-US" dirty="0" smtClean="0"/>
                        <a:t> m)</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40266">
                <a:tc>
                  <a:txBody>
                    <a:bodyPr/>
                    <a:lstStyle/>
                    <a:p>
                      <a:pPr algn="ctr"/>
                      <a:r>
                        <a:rPr lang="en-US" dirty="0" smtClean="0"/>
                        <a:t>Grass &amp; Shrub</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12.36</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16.6</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40691">
                <a:tc>
                  <a:txBody>
                    <a:bodyPr/>
                    <a:lstStyle/>
                    <a:p>
                      <a:pPr algn="ctr"/>
                      <a:r>
                        <a:rPr lang="en-US" dirty="0" smtClean="0"/>
                        <a:t>Deciduous</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25.49</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20.79</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40691">
                <a:tc>
                  <a:txBody>
                    <a:bodyPr/>
                    <a:lstStyle/>
                    <a:p>
                      <a:pPr algn="ctr"/>
                      <a:r>
                        <a:rPr lang="en-US" dirty="0" smtClean="0"/>
                        <a:t>Evergreen</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24.76</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22.23</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40691">
                <a:tc>
                  <a:txBody>
                    <a:bodyPr/>
                    <a:lstStyle/>
                    <a:p>
                      <a:pPr algn="ctr"/>
                      <a:r>
                        <a:rPr lang="en-US" dirty="0" smtClean="0"/>
                        <a:t>Mixed</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18.81</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10.03</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12" name="Picture 11" descr="Screen Shot 2017-03-18 at 3.56.57 PM.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829062" y="2664120"/>
            <a:ext cx="4877695" cy="2171311"/>
          </a:xfrm>
          <a:prstGeom prst="rect">
            <a:avLst/>
          </a:prstGeom>
        </p:spPr>
      </p:pic>
    </p:spTree>
    <p:extLst>
      <p:ext uri="{BB962C8B-B14F-4D97-AF65-F5344CB8AC3E}">
        <p14:creationId xmlns:p14="http://schemas.microsoft.com/office/powerpoint/2010/main" val="10934572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 Applications</a:t>
            </a:r>
            <a:endParaRPr lang="en-US" dirty="0"/>
          </a:p>
        </p:txBody>
      </p:sp>
      <p:sp>
        <p:nvSpPr>
          <p:cNvPr id="3" name="Content Placeholder 2"/>
          <p:cNvSpPr>
            <a:spLocks noGrp="1"/>
          </p:cNvSpPr>
          <p:nvPr>
            <p:ph idx="1"/>
          </p:nvPr>
        </p:nvSpPr>
        <p:spPr>
          <a:xfrm>
            <a:off x="482068" y="1474335"/>
            <a:ext cx="3661670" cy="4843810"/>
          </a:xfrm>
        </p:spPr>
        <p:txBody>
          <a:bodyPr/>
          <a:lstStyle/>
          <a:p>
            <a:r>
              <a:rPr lang="en-US" dirty="0" smtClean="0"/>
              <a:t>Useful for mapping hazardous terrain</a:t>
            </a:r>
          </a:p>
          <a:p>
            <a:r>
              <a:rPr lang="en-US" dirty="0" smtClean="0"/>
              <a:t>Calculate:</a:t>
            </a:r>
          </a:p>
          <a:p>
            <a:pPr lvl="1"/>
            <a:r>
              <a:rPr lang="en-US" dirty="0" smtClean="0"/>
              <a:t>slope and aspect</a:t>
            </a:r>
          </a:p>
          <a:p>
            <a:pPr lvl="1"/>
            <a:r>
              <a:rPr lang="en-US" dirty="0" smtClean="0"/>
              <a:t>catchment area</a:t>
            </a:r>
          </a:p>
          <a:p>
            <a:pPr lvl="1"/>
            <a:r>
              <a:rPr lang="en-US" dirty="0" smtClean="0"/>
              <a:t>forest canopy height</a:t>
            </a:r>
          </a:p>
          <a:p>
            <a:r>
              <a:rPr lang="en-US" dirty="0" smtClean="0"/>
              <a:t>Models:</a:t>
            </a:r>
          </a:p>
          <a:p>
            <a:pPr lvl="1"/>
            <a:r>
              <a:rPr lang="en-US" dirty="0" smtClean="0"/>
              <a:t>runoff</a:t>
            </a:r>
          </a:p>
          <a:p>
            <a:pPr lvl="1"/>
            <a:r>
              <a:rPr lang="en-US" dirty="0" smtClean="0"/>
              <a:t>stream networks</a:t>
            </a:r>
          </a:p>
          <a:p>
            <a:pPr lvl="1"/>
            <a:r>
              <a:rPr lang="en-US" dirty="0" smtClean="0"/>
              <a:t>landslides</a:t>
            </a:r>
            <a:endParaRPr lang="en-US" dirty="0"/>
          </a:p>
        </p:txBody>
      </p:sp>
      <p:sp>
        <p:nvSpPr>
          <p:cNvPr id="9" name="Content Placeholder 8"/>
          <p:cNvSpPr>
            <a:spLocks noGrp="1"/>
          </p:cNvSpPr>
          <p:nvPr>
            <p:ph sz="quarter" idx="11"/>
          </p:nvPr>
        </p:nvSpPr>
        <p:spPr>
          <a:xfrm>
            <a:off x="4340758" y="4702153"/>
            <a:ext cx="7366000" cy="437851"/>
          </a:xfrm>
        </p:spPr>
        <p:txBody>
          <a:bodyPr/>
          <a:lstStyle/>
          <a:p>
            <a:r>
              <a:rPr lang="en-US" dirty="0" smtClean="0"/>
              <a:t>USGS </a:t>
            </a:r>
            <a:r>
              <a:rPr lang="en-US" dirty="0" err="1" smtClean="0"/>
              <a:t>HydroSHEDS</a:t>
            </a:r>
            <a:endParaRPr lang="en-US" dirty="0"/>
          </a:p>
        </p:txBody>
      </p:sp>
      <p:pic>
        <p:nvPicPr>
          <p:cNvPr id="8" name="Picture 7"/>
          <p:cNvPicPr>
            <a:picLocks noChangeAspect="1"/>
          </p:cNvPicPr>
          <p:nvPr/>
        </p:nvPicPr>
        <p:blipFill>
          <a:blip r:embed="rId2"/>
          <a:stretch>
            <a:fillRect/>
          </a:stretch>
        </p:blipFill>
        <p:spPr>
          <a:xfrm>
            <a:off x="4340758" y="1474335"/>
            <a:ext cx="7366000" cy="3111500"/>
          </a:xfrm>
          <a:prstGeom prst="rect">
            <a:avLst/>
          </a:prstGeom>
        </p:spPr>
      </p:pic>
    </p:spTree>
    <p:extLst>
      <p:ext uri="{BB962C8B-B14F-4D97-AF65-F5344CB8AC3E}">
        <p14:creationId xmlns:p14="http://schemas.microsoft.com/office/powerpoint/2010/main" val="131155432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SRTM DEM Application in Flood Modeling</a:t>
            </a:r>
            <a:endParaRPr lang="en-US" dirty="0"/>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82599" y="1509117"/>
            <a:ext cx="6412037" cy="4809028"/>
          </a:xfrm>
        </p:spPr>
      </p:pic>
      <p:sp>
        <p:nvSpPr>
          <p:cNvPr id="6" name="Content Placeholder 5"/>
          <p:cNvSpPr>
            <a:spLocks noGrp="1"/>
          </p:cNvSpPr>
          <p:nvPr>
            <p:ph idx="11"/>
          </p:nvPr>
        </p:nvSpPr>
        <p:spPr>
          <a:xfrm>
            <a:off x="6991108" y="1474335"/>
            <a:ext cx="4715649" cy="4251960"/>
          </a:xfrm>
        </p:spPr>
        <p:txBody>
          <a:bodyPr/>
          <a:lstStyle/>
          <a:p>
            <a:pPr marL="146278" indent="0">
              <a:buNone/>
            </a:pPr>
            <a:r>
              <a:rPr lang="en-US" dirty="0" smtClean="0"/>
              <a:t>The </a:t>
            </a:r>
            <a:r>
              <a:rPr lang="en-US" dirty="0"/>
              <a:t>Global Flood Monitoring System (GFMS</a:t>
            </a:r>
            <a:r>
              <a:rPr lang="en-US" dirty="0" smtClean="0"/>
              <a:t>) uses </a:t>
            </a:r>
            <a:r>
              <a:rPr lang="en-US" dirty="0" err="1" smtClean="0"/>
              <a:t>HydroSHEDS</a:t>
            </a:r>
            <a:r>
              <a:rPr lang="en-US" baseline="30000" dirty="0" smtClean="0"/>
              <a:t>* </a:t>
            </a:r>
            <a:r>
              <a:rPr lang="en-US" dirty="0" smtClean="0"/>
              <a:t> derived </a:t>
            </a:r>
            <a:r>
              <a:rPr lang="en-US" dirty="0"/>
              <a:t>from </a:t>
            </a:r>
            <a:r>
              <a:rPr lang="en-US" dirty="0" smtClean="0"/>
              <a:t>SRTM </a:t>
            </a:r>
            <a:r>
              <a:rPr lang="en-US" dirty="0"/>
              <a:t>DEM is used in </a:t>
            </a:r>
            <a:r>
              <a:rPr lang="en-US" dirty="0" smtClean="0"/>
              <a:t>for </a:t>
            </a:r>
            <a:r>
              <a:rPr lang="en-US" dirty="0"/>
              <a:t>identifying river networks for routing </a:t>
            </a:r>
            <a:r>
              <a:rPr lang="en-US" dirty="0" smtClean="0"/>
              <a:t>models</a:t>
            </a:r>
          </a:p>
          <a:p>
            <a:pPr marL="146278" indent="0">
              <a:buNone/>
            </a:pPr>
            <a:endParaRPr lang="en-US" dirty="0"/>
          </a:p>
          <a:p>
            <a:pPr marL="146278" indent="0">
              <a:buNone/>
            </a:pPr>
            <a:endParaRPr lang="en-US" dirty="0" smtClean="0"/>
          </a:p>
          <a:p>
            <a:pPr marL="146278" indent="0">
              <a:buNone/>
            </a:pPr>
            <a:r>
              <a:rPr lang="en-US" baseline="30000" dirty="0" smtClean="0"/>
              <a:t>*</a:t>
            </a:r>
            <a:r>
              <a:rPr lang="en-US" dirty="0"/>
              <a:t>(</a:t>
            </a:r>
            <a:r>
              <a:rPr lang="en-US" dirty="0">
                <a:hlinkClick r:id="rId3"/>
              </a:rPr>
              <a:t>http://hydrosheds.org/</a:t>
            </a:r>
            <a:r>
              <a:rPr lang="en-US" dirty="0"/>
              <a:t>)</a:t>
            </a:r>
          </a:p>
          <a:p>
            <a:pPr marL="146278" indent="0">
              <a:buNone/>
            </a:pPr>
            <a:endParaRPr lang="en-US" dirty="0"/>
          </a:p>
        </p:txBody>
      </p:sp>
      <p:sp>
        <p:nvSpPr>
          <p:cNvPr id="8" name="Content Placeholder 7"/>
          <p:cNvSpPr>
            <a:spLocks noGrp="1"/>
          </p:cNvSpPr>
          <p:nvPr>
            <p:ph sz="quarter" idx="13"/>
          </p:nvPr>
        </p:nvSpPr>
        <p:spPr>
          <a:xfrm>
            <a:off x="6991108" y="5613722"/>
            <a:ext cx="4714584" cy="704423"/>
          </a:xfrm>
        </p:spPr>
        <p:txBody>
          <a:bodyPr/>
          <a:lstStyle/>
          <a:p>
            <a:r>
              <a:rPr lang="en-US" dirty="0" smtClean="0"/>
              <a:t>Wu et al., </a:t>
            </a:r>
            <a:r>
              <a:rPr lang="en-US" dirty="0"/>
              <a:t> </a:t>
            </a:r>
            <a:r>
              <a:rPr lang="en-US" i="1" dirty="0"/>
              <a:t>Real-time Global Flood Monitoring and Forecasting using an Enhanced Land Surface Model with Satellite and NWP model based Precipitation</a:t>
            </a:r>
            <a:r>
              <a:rPr lang="en-US" dirty="0"/>
              <a:t>. GFMS. </a:t>
            </a:r>
            <a:r>
              <a:rPr lang="en-US" dirty="0">
                <a:hlinkClick r:id="rId4"/>
              </a:rPr>
              <a:t>http://</a:t>
            </a:r>
            <a:r>
              <a:rPr lang="en-US" dirty="0" smtClean="0">
                <a:hlinkClick r:id="rId4"/>
              </a:rPr>
              <a:t>flood.umd.edu/GFMS_conference.pdf</a:t>
            </a:r>
            <a:r>
              <a:rPr lang="en-US" dirty="0" smtClean="0"/>
              <a:t> </a:t>
            </a:r>
            <a:endParaRPr lang="en-US" dirty="0"/>
          </a:p>
        </p:txBody>
      </p:sp>
    </p:spTree>
    <p:extLst>
      <p:ext uri="{BB962C8B-B14F-4D97-AF65-F5344CB8AC3E}">
        <p14:creationId xmlns:p14="http://schemas.microsoft.com/office/powerpoint/2010/main" val="520842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2927" y="3131972"/>
            <a:ext cx="8061116" cy="1643370"/>
          </a:xfrm>
        </p:spPr>
        <p:txBody>
          <a:bodyPr/>
          <a:lstStyle/>
          <a:p>
            <a:r>
              <a:rPr lang="en-US" dirty="0"/>
              <a:t>SRTM and </a:t>
            </a:r>
            <a:r>
              <a:rPr lang="en-US" dirty="0" smtClean="0"/>
              <a:t>ASTER DEM </a:t>
            </a:r>
            <a:r>
              <a:rPr lang="en-US" dirty="0"/>
              <a:t>Data Access</a:t>
            </a:r>
          </a:p>
        </p:txBody>
      </p:sp>
    </p:spTree>
    <p:extLst>
      <p:ext uri="{BB962C8B-B14F-4D97-AF65-F5344CB8AC3E}">
        <p14:creationId xmlns:p14="http://schemas.microsoft.com/office/powerpoint/2010/main" val="2443202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Global Data Explorer (</a:t>
            </a:r>
            <a:r>
              <a:rPr lang="en-US" dirty="0" err="1" smtClean="0"/>
              <a:t>GDEx</a:t>
            </a:r>
            <a:r>
              <a:rPr lang="en-US" dirty="0" smtClean="0"/>
              <a:t>)</a:t>
            </a:r>
            <a:endParaRPr lang="en-US" dirty="0"/>
          </a:p>
        </p:txBody>
      </p:sp>
      <p:sp>
        <p:nvSpPr>
          <p:cNvPr id="3" name="Content Placeholder 2"/>
          <p:cNvSpPr>
            <a:spLocks noGrp="1"/>
          </p:cNvSpPr>
          <p:nvPr>
            <p:ph idx="1"/>
          </p:nvPr>
        </p:nvSpPr>
        <p:spPr/>
        <p:txBody>
          <a:bodyPr/>
          <a:lstStyle/>
          <a:p>
            <a:r>
              <a:rPr lang="en-US" dirty="0" smtClean="0"/>
              <a:t>Seamless data viewer that provides access to multiple sources of digital elevation data sets</a:t>
            </a:r>
          </a:p>
          <a:p>
            <a:r>
              <a:rPr lang="en-US" dirty="0" smtClean="0"/>
              <a:t>Users can subset and download data by area of interest in multiple formats and projections</a:t>
            </a:r>
          </a:p>
          <a:p>
            <a:r>
              <a:rPr lang="en-US" dirty="0" smtClean="0"/>
              <a:t>Requires user registration via </a:t>
            </a:r>
            <a:r>
              <a:rPr lang="en-US" dirty="0" smtClean="0">
                <a:hlinkClick r:id="rId2"/>
              </a:rPr>
              <a:t>http://urs.earthdata.nasa.gov</a:t>
            </a:r>
            <a:r>
              <a:rPr lang="en-US" dirty="0" smtClean="0"/>
              <a:t> </a:t>
            </a:r>
          </a:p>
          <a:p>
            <a:r>
              <a:rPr lang="en-US" dirty="0" smtClean="0"/>
              <a:t>Data can be previewed before downloading</a:t>
            </a:r>
            <a:endParaRPr lang="en-US" dirty="0"/>
          </a:p>
        </p:txBody>
      </p:sp>
      <p:sp>
        <p:nvSpPr>
          <p:cNvPr id="4" name="Text Placeholder 3"/>
          <p:cNvSpPr>
            <a:spLocks noGrp="1"/>
          </p:cNvSpPr>
          <p:nvPr>
            <p:ph type="body" sz="quarter" idx="10"/>
          </p:nvPr>
        </p:nvSpPr>
        <p:spPr/>
        <p:txBody>
          <a:bodyPr/>
          <a:lstStyle/>
          <a:p>
            <a:r>
              <a:rPr lang="en-US" dirty="0" smtClean="0">
                <a:hlinkClick r:id="rId3"/>
              </a:rPr>
              <a:t>http://gdex.cr.usgs.gov/</a:t>
            </a:r>
            <a:endParaRPr lang="en-US" dirty="0"/>
          </a:p>
        </p:txBody>
      </p:sp>
      <p:sp>
        <p:nvSpPr>
          <p:cNvPr id="5" name="Content Placeholder 4"/>
          <p:cNvSpPr>
            <a:spLocks noGrp="1"/>
          </p:cNvSpPr>
          <p:nvPr>
            <p:ph idx="11"/>
          </p:nvPr>
        </p:nvSpPr>
        <p:spPr/>
        <p:txBody>
          <a:bodyPr/>
          <a:lstStyle/>
          <a:p>
            <a:endParaRPr lang="en-US"/>
          </a:p>
        </p:txBody>
      </p:sp>
      <p:sp>
        <p:nvSpPr>
          <p:cNvPr id="6" name="Content Placeholder 5"/>
          <p:cNvSpPr>
            <a:spLocks noGrp="1"/>
          </p:cNvSpPr>
          <p:nvPr>
            <p:ph sz="quarter" idx="12"/>
          </p:nvPr>
        </p:nvSpPr>
        <p:spPr/>
        <p:txBody>
          <a:bodyPr/>
          <a:lstStyle/>
          <a:p>
            <a:endParaRPr lang="en-US"/>
          </a:p>
        </p:txBody>
      </p:sp>
      <p:sp>
        <p:nvSpPr>
          <p:cNvPr id="7" name="Content Placeholder 6"/>
          <p:cNvSpPr>
            <a:spLocks noGrp="1"/>
          </p:cNvSpPr>
          <p:nvPr>
            <p:ph sz="quarter" idx="13"/>
          </p:nvPr>
        </p:nvSpPr>
        <p:spPr/>
        <p:txBody>
          <a:bodyPr/>
          <a:lstStyle/>
          <a:p>
            <a:endParaRPr lang="en-US"/>
          </a:p>
        </p:txBody>
      </p:sp>
      <p:pic>
        <p:nvPicPr>
          <p:cNvPr id="8" name="Shape 1125"/>
          <p:cNvPicPr preferRelativeResize="0"/>
          <p:nvPr/>
        </p:nvPicPr>
        <p:blipFill rotWithShape="1">
          <a:blip r:embed="rId4">
            <a:alphaModFix/>
          </a:blip>
          <a:srcRect/>
          <a:stretch/>
        </p:blipFill>
        <p:spPr>
          <a:xfrm>
            <a:off x="6128917" y="1474335"/>
            <a:ext cx="5576775" cy="4486284"/>
          </a:xfrm>
          <a:prstGeom prst="rect">
            <a:avLst/>
          </a:prstGeom>
          <a:noFill/>
          <a:ln>
            <a:noFill/>
          </a:ln>
        </p:spPr>
      </p:pic>
    </p:spTree>
    <p:extLst>
      <p:ext uri="{BB962C8B-B14F-4D97-AF65-F5344CB8AC3E}">
        <p14:creationId xmlns:p14="http://schemas.microsoft.com/office/powerpoint/2010/main" val="5799369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SRTM V3 and ASTER DEM from </a:t>
            </a:r>
            <a:r>
              <a:rPr lang="en-US" dirty="0" err="1" smtClean="0"/>
              <a:t>GDEx</a:t>
            </a:r>
            <a:endParaRPr lang="en-US" dirty="0"/>
          </a:p>
        </p:txBody>
      </p:sp>
      <p:sp>
        <p:nvSpPr>
          <p:cNvPr id="3" name="Content Placeholder 2"/>
          <p:cNvSpPr>
            <a:spLocks noGrp="1"/>
          </p:cNvSpPr>
          <p:nvPr>
            <p:ph idx="1"/>
          </p:nvPr>
        </p:nvSpPr>
        <p:spPr/>
        <p:txBody>
          <a:bodyPr/>
          <a:lstStyle/>
          <a:p>
            <a:endParaRPr lang="en-US"/>
          </a:p>
        </p:txBody>
      </p:sp>
      <p:sp>
        <p:nvSpPr>
          <p:cNvPr id="4" name="Text Placeholder 3"/>
          <p:cNvSpPr>
            <a:spLocks noGrp="1"/>
          </p:cNvSpPr>
          <p:nvPr>
            <p:ph type="body" sz="quarter" idx="10"/>
          </p:nvPr>
        </p:nvSpPr>
        <p:spPr/>
        <p:txBody>
          <a:bodyPr/>
          <a:lstStyle/>
          <a:p>
            <a:r>
              <a:rPr lang="en-US" dirty="0">
                <a:hlinkClick r:id="rId2"/>
              </a:rPr>
              <a:t>http://gdex.cr.usgs.gov</a:t>
            </a:r>
            <a:r>
              <a:rPr lang="en-US" dirty="0" smtClean="0">
                <a:hlinkClick r:id="rId2"/>
              </a:rPr>
              <a:t>/</a:t>
            </a:r>
            <a:endParaRPr lang="en-US" dirty="0"/>
          </a:p>
        </p:txBody>
      </p:sp>
      <p:sp>
        <p:nvSpPr>
          <p:cNvPr id="6" name="Content Placeholder 5"/>
          <p:cNvSpPr>
            <a:spLocks noGrp="1"/>
          </p:cNvSpPr>
          <p:nvPr>
            <p:ph sz="quarter" idx="12"/>
          </p:nvPr>
        </p:nvSpPr>
        <p:spPr/>
        <p:txBody>
          <a:bodyPr/>
          <a:lstStyle/>
          <a:p>
            <a:endParaRPr lang="en-US"/>
          </a:p>
        </p:txBody>
      </p:sp>
      <p:sp>
        <p:nvSpPr>
          <p:cNvPr id="7" name="Content Placeholder 6"/>
          <p:cNvSpPr>
            <a:spLocks noGrp="1"/>
          </p:cNvSpPr>
          <p:nvPr>
            <p:ph sz="quarter" idx="13"/>
          </p:nvPr>
        </p:nvSpPr>
        <p:spPr/>
        <p:txBody>
          <a:bodyPr/>
          <a:lstStyle/>
          <a:p>
            <a:endParaRPr lang="en-US"/>
          </a:p>
        </p:txBody>
      </p:sp>
      <p:pic>
        <p:nvPicPr>
          <p:cNvPr id="8" name="Shape 1125"/>
          <p:cNvPicPr preferRelativeResize="0"/>
          <p:nvPr/>
        </p:nvPicPr>
        <p:blipFill rotWithShape="1">
          <a:blip r:embed="rId3">
            <a:alphaModFix/>
          </a:blip>
          <a:srcRect/>
          <a:stretch/>
        </p:blipFill>
        <p:spPr>
          <a:xfrm>
            <a:off x="482066" y="1475934"/>
            <a:ext cx="6019219" cy="4842211"/>
          </a:xfrm>
          <a:prstGeom prst="rect">
            <a:avLst/>
          </a:prstGeom>
          <a:noFill/>
          <a:ln>
            <a:noFill/>
          </a:ln>
        </p:spPr>
      </p:pic>
      <p:sp>
        <p:nvSpPr>
          <p:cNvPr id="10" name="Rectangle 9"/>
          <p:cNvSpPr/>
          <p:nvPr/>
        </p:nvSpPr>
        <p:spPr>
          <a:xfrm>
            <a:off x="5455532" y="2101360"/>
            <a:ext cx="1091302" cy="2632685"/>
          </a:xfrm>
          <a:prstGeom prst="rect">
            <a:avLst/>
          </a:prstGeom>
          <a:noFill/>
          <a:ln w="2540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6632839" y="3269040"/>
            <a:ext cx="1287818" cy="830997"/>
          </a:xfrm>
          <a:prstGeom prst="rect">
            <a:avLst/>
          </a:prstGeom>
          <a:noFill/>
        </p:spPr>
        <p:txBody>
          <a:bodyPr wrap="square" rtlCol="0">
            <a:spAutoFit/>
          </a:bodyPr>
          <a:lstStyle/>
          <a:p>
            <a:pPr algn="ctr"/>
            <a:r>
              <a:rPr lang="en-US" dirty="0" smtClean="0"/>
              <a:t>30 m data</a:t>
            </a:r>
            <a:endParaRPr lang="en-US" dirty="0"/>
          </a:p>
        </p:txBody>
      </p:sp>
      <p:pic>
        <p:nvPicPr>
          <p:cNvPr id="9" name="Picture 8" descr="Screen Shot 2017-03-18 at 4.20.07 PM.png"/>
          <p:cNvPicPr>
            <a:picLocks/>
          </p:cNvPicPr>
          <p:nvPr/>
        </p:nvPicPr>
        <p:blipFill>
          <a:blip r:embed="rId4">
            <a:extLst>
              <a:ext uri="{28A0092B-C50C-407E-A947-70E740481C1C}">
                <a14:useLocalDpi xmlns:a14="http://schemas.microsoft.com/office/drawing/2010/main"/>
              </a:ext>
            </a:extLst>
          </a:blip>
          <a:stretch>
            <a:fillRect/>
          </a:stretch>
        </p:blipFill>
        <p:spPr>
          <a:xfrm>
            <a:off x="8066944" y="1474335"/>
            <a:ext cx="3638748" cy="4843810"/>
          </a:xfrm>
          <a:prstGeom prst="rect">
            <a:avLst/>
          </a:prstGeom>
        </p:spPr>
      </p:pic>
      <p:cxnSp>
        <p:nvCxnSpPr>
          <p:cNvPr id="24" name="Straight Arrow Connector 23"/>
          <p:cNvCxnSpPr>
            <a:stCxn id="11" idx="3"/>
          </p:cNvCxnSpPr>
          <p:nvPr/>
        </p:nvCxnSpPr>
        <p:spPr>
          <a:xfrm flipV="1">
            <a:off x="7920657" y="3306165"/>
            <a:ext cx="733031" cy="378374"/>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11" idx="3"/>
            <a:endCxn id="30" idx="1"/>
          </p:cNvCxnSpPr>
          <p:nvPr/>
        </p:nvCxnSpPr>
        <p:spPr>
          <a:xfrm>
            <a:off x="7920657" y="3684539"/>
            <a:ext cx="733031" cy="69990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8657863" y="3121730"/>
            <a:ext cx="2673752" cy="370390"/>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8653688" y="4199253"/>
            <a:ext cx="2673752" cy="370390"/>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532000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SRTM V3 and ASTER DEM from </a:t>
            </a:r>
            <a:r>
              <a:rPr lang="en-US" dirty="0" err="1" smtClean="0"/>
              <a:t>GDEx</a:t>
            </a:r>
            <a:endParaRPr lang="en-US" dirty="0"/>
          </a:p>
        </p:txBody>
      </p:sp>
      <p:sp>
        <p:nvSpPr>
          <p:cNvPr id="3" name="Content Placeholder 2"/>
          <p:cNvSpPr>
            <a:spLocks noGrp="1"/>
          </p:cNvSpPr>
          <p:nvPr>
            <p:ph idx="1"/>
          </p:nvPr>
        </p:nvSpPr>
        <p:spPr/>
        <p:txBody>
          <a:bodyPr/>
          <a:lstStyle/>
          <a:p>
            <a:endParaRPr lang="en-US"/>
          </a:p>
        </p:txBody>
      </p:sp>
      <p:sp>
        <p:nvSpPr>
          <p:cNvPr id="4" name="Text Placeholder 3"/>
          <p:cNvSpPr>
            <a:spLocks noGrp="1"/>
          </p:cNvSpPr>
          <p:nvPr>
            <p:ph type="body" sz="quarter" idx="10"/>
          </p:nvPr>
        </p:nvSpPr>
        <p:spPr/>
        <p:txBody>
          <a:bodyPr/>
          <a:lstStyle/>
          <a:p>
            <a:r>
              <a:rPr lang="en-US" dirty="0">
                <a:hlinkClick r:id="rId3"/>
              </a:rPr>
              <a:t>http://gdex.cr.usgs.gov</a:t>
            </a:r>
            <a:r>
              <a:rPr lang="en-US" dirty="0" smtClean="0">
                <a:hlinkClick r:id="rId3"/>
              </a:rPr>
              <a:t>/</a:t>
            </a:r>
            <a:endParaRPr lang="en-US" dirty="0"/>
          </a:p>
        </p:txBody>
      </p:sp>
      <p:sp>
        <p:nvSpPr>
          <p:cNvPr id="6" name="Content Placeholder 5"/>
          <p:cNvSpPr>
            <a:spLocks noGrp="1"/>
          </p:cNvSpPr>
          <p:nvPr>
            <p:ph sz="quarter" idx="12"/>
          </p:nvPr>
        </p:nvSpPr>
        <p:spPr/>
        <p:txBody>
          <a:bodyPr/>
          <a:lstStyle/>
          <a:p>
            <a:endParaRPr lang="en-US"/>
          </a:p>
        </p:txBody>
      </p:sp>
      <p:sp>
        <p:nvSpPr>
          <p:cNvPr id="7" name="Content Placeholder 6"/>
          <p:cNvSpPr>
            <a:spLocks noGrp="1"/>
          </p:cNvSpPr>
          <p:nvPr>
            <p:ph sz="quarter" idx="13"/>
          </p:nvPr>
        </p:nvSpPr>
        <p:spPr/>
        <p:txBody>
          <a:bodyPr/>
          <a:lstStyle/>
          <a:p>
            <a:endParaRPr lang="en-US"/>
          </a:p>
        </p:txBody>
      </p:sp>
      <p:pic>
        <p:nvPicPr>
          <p:cNvPr id="8" name="Shape 1125"/>
          <p:cNvPicPr preferRelativeResize="0"/>
          <p:nvPr/>
        </p:nvPicPr>
        <p:blipFill rotWithShape="1">
          <a:blip r:embed="rId4">
            <a:alphaModFix/>
          </a:blip>
          <a:srcRect/>
          <a:stretch/>
        </p:blipFill>
        <p:spPr>
          <a:xfrm>
            <a:off x="482066" y="1475934"/>
            <a:ext cx="6019219" cy="4842211"/>
          </a:xfrm>
          <a:prstGeom prst="rect">
            <a:avLst/>
          </a:prstGeom>
          <a:noFill/>
          <a:ln>
            <a:noFill/>
          </a:ln>
        </p:spPr>
      </p:pic>
      <p:sp>
        <p:nvSpPr>
          <p:cNvPr id="10" name="Rectangle 9"/>
          <p:cNvSpPr/>
          <p:nvPr/>
        </p:nvSpPr>
        <p:spPr>
          <a:xfrm>
            <a:off x="2469995" y="2141035"/>
            <a:ext cx="273205" cy="238398"/>
          </a:xfrm>
          <a:prstGeom prst="rect">
            <a:avLst/>
          </a:prstGeom>
          <a:noFill/>
          <a:ln w="2540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6659758" y="2101360"/>
            <a:ext cx="4887460" cy="830997"/>
          </a:xfrm>
          <a:prstGeom prst="rect">
            <a:avLst/>
          </a:prstGeom>
          <a:noFill/>
        </p:spPr>
        <p:txBody>
          <a:bodyPr wrap="square" rtlCol="0">
            <a:spAutoFit/>
          </a:bodyPr>
          <a:lstStyle/>
          <a:p>
            <a:pPr algn="ctr"/>
            <a:r>
              <a:rPr lang="en-US" dirty="0" smtClean="0"/>
              <a:t>Login with your NASA </a:t>
            </a:r>
            <a:r>
              <a:rPr lang="en-US" dirty="0" err="1" smtClean="0"/>
              <a:t>Earthdata</a:t>
            </a:r>
            <a:r>
              <a:rPr lang="en-US" dirty="0" smtClean="0"/>
              <a:t> username and password</a:t>
            </a:r>
            <a:endParaRPr lang="en-US" dirty="0"/>
          </a:p>
        </p:txBody>
      </p:sp>
      <p:pic>
        <p:nvPicPr>
          <p:cNvPr id="15" name="Picture 14" descr="Screen Shot 2017-03-18 at 5.40.44 PM.p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491675" y="1803034"/>
            <a:ext cx="1739900" cy="457200"/>
          </a:xfrm>
          <a:prstGeom prst="rect">
            <a:avLst/>
          </a:prstGeom>
        </p:spPr>
      </p:pic>
    </p:spTree>
    <p:extLst>
      <p:ext uri="{BB962C8B-B14F-4D97-AF65-F5344CB8AC3E}">
        <p14:creationId xmlns:p14="http://schemas.microsoft.com/office/powerpoint/2010/main" val="199019603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GDEx: SRTM Data Selection</a:t>
            </a:r>
            <a:endParaRPr lang="en-US" dirty="0"/>
          </a:p>
        </p:txBody>
      </p:sp>
      <p:sp>
        <p:nvSpPr>
          <p:cNvPr id="4" name="Text Placeholder 3"/>
          <p:cNvSpPr>
            <a:spLocks noGrp="1"/>
          </p:cNvSpPr>
          <p:nvPr>
            <p:ph type="body" sz="quarter" idx="10"/>
          </p:nvPr>
        </p:nvSpPr>
        <p:spPr/>
        <p:txBody>
          <a:bodyPr/>
          <a:lstStyle/>
          <a:p>
            <a:r>
              <a:rPr lang="en-US" smtClean="0">
                <a:hlinkClick r:id="rId3"/>
              </a:rPr>
              <a:t>http://gdex.cr.usgs.gov/</a:t>
            </a:r>
            <a:endParaRPr lang="en-US" dirty="0"/>
          </a:p>
        </p:txBody>
      </p:sp>
      <p:pic>
        <p:nvPicPr>
          <p:cNvPr id="10" name="Shape 1134"/>
          <p:cNvPicPr preferRelativeResize="0"/>
          <p:nvPr/>
        </p:nvPicPr>
        <p:blipFill>
          <a:blip r:embed="rId4">
            <a:alphaModFix/>
          </a:blip>
          <a:stretch>
            <a:fillRect/>
          </a:stretch>
        </p:blipFill>
        <p:spPr>
          <a:xfrm>
            <a:off x="1789971" y="1474334"/>
            <a:ext cx="8608882" cy="4843811"/>
          </a:xfrm>
          <a:prstGeom prst="rect">
            <a:avLst/>
          </a:prstGeom>
          <a:noFill/>
          <a:ln>
            <a:noFill/>
          </a:ln>
        </p:spPr>
      </p:pic>
      <p:sp>
        <p:nvSpPr>
          <p:cNvPr id="14" name="Rectangle 13"/>
          <p:cNvSpPr/>
          <p:nvPr/>
        </p:nvSpPr>
        <p:spPr>
          <a:xfrm>
            <a:off x="1793357" y="2162084"/>
            <a:ext cx="250617" cy="611096"/>
          </a:xfrm>
          <a:custGeom>
            <a:avLst/>
            <a:gdLst>
              <a:gd name="connsiteX0" fmla="*/ 0 w 254004"/>
              <a:gd name="connsiteY0" fmla="*/ 0 h 611096"/>
              <a:gd name="connsiteX1" fmla="*/ 254004 w 254004"/>
              <a:gd name="connsiteY1" fmla="*/ 0 h 611096"/>
              <a:gd name="connsiteX2" fmla="*/ 254004 w 254004"/>
              <a:gd name="connsiteY2" fmla="*/ 611096 h 611096"/>
              <a:gd name="connsiteX3" fmla="*/ 0 w 254004"/>
              <a:gd name="connsiteY3" fmla="*/ 611096 h 611096"/>
              <a:gd name="connsiteX4" fmla="*/ 0 w 254004"/>
              <a:gd name="connsiteY4" fmla="*/ 0 h 611096"/>
              <a:gd name="connsiteX0" fmla="*/ 3748 w 254004"/>
              <a:gd name="connsiteY0" fmla="*/ 183630 h 611096"/>
              <a:gd name="connsiteX1" fmla="*/ 254004 w 254004"/>
              <a:gd name="connsiteY1" fmla="*/ 0 h 611096"/>
              <a:gd name="connsiteX2" fmla="*/ 254004 w 254004"/>
              <a:gd name="connsiteY2" fmla="*/ 611096 h 611096"/>
              <a:gd name="connsiteX3" fmla="*/ 0 w 254004"/>
              <a:gd name="connsiteY3" fmla="*/ 611096 h 611096"/>
              <a:gd name="connsiteX4" fmla="*/ 3748 w 254004"/>
              <a:gd name="connsiteY4" fmla="*/ 183630 h 611096"/>
              <a:gd name="connsiteX0" fmla="*/ 361 w 250617"/>
              <a:gd name="connsiteY0" fmla="*/ 183630 h 611096"/>
              <a:gd name="connsiteX1" fmla="*/ 250617 w 250617"/>
              <a:gd name="connsiteY1" fmla="*/ 0 h 611096"/>
              <a:gd name="connsiteX2" fmla="*/ 250617 w 250617"/>
              <a:gd name="connsiteY2" fmla="*/ 611096 h 611096"/>
              <a:gd name="connsiteX3" fmla="*/ 361 w 250617"/>
              <a:gd name="connsiteY3" fmla="*/ 412477 h 611096"/>
              <a:gd name="connsiteX4" fmla="*/ 361 w 250617"/>
              <a:gd name="connsiteY4" fmla="*/ 183630 h 61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617" h="611096">
                <a:moveTo>
                  <a:pt x="361" y="183630"/>
                </a:moveTo>
                <a:lnTo>
                  <a:pt x="250617" y="0"/>
                </a:lnTo>
                <a:lnTo>
                  <a:pt x="250617" y="611096"/>
                </a:lnTo>
                <a:lnTo>
                  <a:pt x="361" y="412477"/>
                </a:lnTo>
                <a:cubicBezTo>
                  <a:pt x="1610" y="269988"/>
                  <a:pt x="-888" y="326119"/>
                  <a:pt x="361" y="183630"/>
                </a:cubicBezTo>
                <a:close/>
              </a:path>
            </a:pathLst>
          </a:custGeom>
          <a:solidFill>
            <a:srgbClr val="D8E4F4">
              <a:alpha val="60000"/>
            </a:srgbClr>
          </a:solidFill>
          <a:ln>
            <a:solidFill>
              <a:srgbClr val="9ABCE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2" name="Content Placeholder 11"/>
          <p:cNvPicPr>
            <a:picLocks noGrp="1" noChangeAspect="1"/>
          </p:cNvPicPr>
          <p:nvPr>
            <p:ph idx="1"/>
          </p:nvPr>
        </p:nvPicPr>
        <p:blipFill rotWithShape="1">
          <a:blip r:embed="rId5">
            <a:extLst>
              <a:ext uri="{28A0092B-C50C-407E-A947-70E740481C1C}">
                <a14:useLocalDpi xmlns:a14="http://schemas.microsoft.com/office/drawing/2010/main"/>
              </a:ext>
            </a:extLst>
          </a:blip>
          <a:srcRect/>
          <a:stretch/>
        </p:blipFill>
        <p:spPr>
          <a:xfrm>
            <a:off x="2043974" y="2162084"/>
            <a:ext cx="8100875" cy="611096"/>
          </a:xfrm>
          <a:effectLst>
            <a:outerShdw blurRad="50800" dist="38100" dir="5400000" algn="t" rotWithShape="0">
              <a:prstClr val="black">
                <a:alpha val="21000"/>
              </a:prstClr>
            </a:outerShdw>
          </a:effectLst>
        </p:spPr>
      </p:pic>
      <p:grpSp>
        <p:nvGrpSpPr>
          <p:cNvPr id="26" name="Group 25"/>
          <p:cNvGrpSpPr/>
          <p:nvPr/>
        </p:nvGrpSpPr>
        <p:grpSpPr>
          <a:xfrm>
            <a:off x="2043974" y="2588821"/>
            <a:ext cx="1141449" cy="1102941"/>
            <a:chOff x="2043974" y="2588821"/>
            <a:chExt cx="1141449" cy="1102941"/>
          </a:xfrm>
        </p:grpSpPr>
        <p:sp>
          <p:nvSpPr>
            <p:cNvPr id="23" name="TextBox 22"/>
            <p:cNvSpPr txBox="1"/>
            <p:nvPr/>
          </p:nvSpPr>
          <p:spPr>
            <a:xfrm>
              <a:off x="2043974" y="3230097"/>
              <a:ext cx="1141449" cy="461665"/>
            </a:xfrm>
            <a:prstGeom prst="rect">
              <a:avLst/>
            </a:prstGeom>
            <a:solidFill>
              <a:schemeClr val="bg1">
                <a:lumMod val="95000"/>
                <a:alpha val="80000"/>
              </a:schemeClr>
            </a:solidFill>
            <a:ln>
              <a:solidFill>
                <a:schemeClr val="bg1">
                  <a:lumMod val="85000"/>
                </a:schemeClr>
              </a:solidFill>
            </a:ln>
            <a:effectLst>
              <a:outerShdw blurRad="50800" dist="38100" dir="2700000" algn="tl" rotWithShape="0">
                <a:prstClr val="black">
                  <a:alpha val="40000"/>
                </a:prstClr>
              </a:outerShdw>
            </a:effectLst>
          </p:spPr>
          <p:txBody>
            <a:bodyPr wrap="square" rtlCol="0">
              <a:spAutoFit/>
            </a:bodyPr>
            <a:lstStyle/>
            <a:p>
              <a:pPr algn="ctr"/>
              <a:r>
                <a:rPr lang="en-US" dirty="0" smtClean="0"/>
                <a:t>Zoom</a:t>
              </a:r>
              <a:endParaRPr lang="en-US" dirty="0"/>
            </a:p>
          </p:txBody>
        </p:sp>
        <p:cxnSp>
          <p:nvCxnSpPr>
            <p:cNvPr id="25" name="Straight Arrow Connector 24"/>
            <p:cNvCxnSpPr>
              <a:stCxn id="23" idx="0"/>
            </p:cNvCxnSpPr>
            <p:nvPr/>
          </p:nvCxnSpPr>
          <p:spPr>
            <a:xfrm flipH="1" flipV="1">
              <a:off x="2398816" y="2588821"/>
              <a:ext cx="215883" cy="64127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grpSp>
        <p:nvGrpSpPr>
          <p:cNvPr id="27" name="Group 26"/>
          <p:cNvGrpSpPr/>
          <p:nvPr/>
        </p:nvGrpSpPr>
        <p:grpSpPr>
          <a:xfrm>
            <a:off x="8621487" y="2681001"/>
            <a:ext cx="1525840" cy="1195120"/>
            <a:chOff x="1851779" y="2496642"/>
            <a:chExt cx="1525840" cy="1195120"/>
          </a:xfrm>
        </p:grpSpPr>
        <p:sp>
          <p:nvSpPr>
            <p:cNvPr id="28" name="TextBox 27"/>
            <p:cNvSpPr txBox="1"/>
            <p:nvPr/>
          </p:nvSpPr>
          <p:spPr>
            <a:xfrm>
              <a:off x="1851779" y="3230097"/>
              <a:ext cx="1525840" cy="461665"/>
            </a:xfrm>
            <a:prstGeom prst="rect">
              <a:avLst/>
            </a:prstGeom>
            <a:solidFill>
              <a:schemeClr val="bg1">
                <a:lumMod val="95000"/>
                <a:alpha val="80000"/>
              </a:schemeClr>
            </a:solidFill>
            <a:ln>
              <a:solidFill>
                <a:schemeClr val="bg1">
                  <a:lumMod val="85000"/>
                </a:schemeClr>
              </a:solidFill>
            </a:ln>
            <a:effectLst>
              <a:outerShdw blurRad="50800" dist="38100" dir="2700000" algn="tl" rotWithShape="0">
                <a:prstClr val="black">
                  <a:alpha val="40000"/>
                </a:prstClr>
              </a:outerShdw>
            </a:effectLst>
          </p:spPr>
          <p:txBody>
            <a:bodyPr wrap="square" rtlCol="0">
              <a:spAutoFit/>
            </a:bodyPr>
            <a:lstStyle/>
            <a:p>
              <a:pPr algn="ctr"/>
              <a:r>
                <a:rPr lang="en-US" dirty="0" smtClean="0"/>
                <a:t>Refresh</a:t>
              </a:r>
              <a:endParaRPr lang="en-US" dirty="0"/>
            </a:p>
          </p:txBody>
        </p:sp>
        <p:cxnSp>
          <p:nvCxnSpPr>
            <p:cNvPr id="29" name="Straight Arrow Connector 28"/>
            <p:cNvCxnSpPr/>
            <p:nvPr/>
          </p:nvCxnSpPr>
          <p:spPr>
            <a:xfrm flipH="1" flipV="1">
              <a:off x="2504921" y="2496642"/>
              <a:ext cx="109779" cy="73345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grpSp>
        <p:nvGrpSpPr>
          <p:cNvPr id="31" name="Group 30"/>
          <p:cNvGrpSpPr/>
          <p:nvPr/>
        </p:nvGrpSpPr>
        <p:grpSpPr>
          <a:xfrm>
            <a:off x="7234975" y="1538690"/>
            <a:ext cx="2336537" cy="800749"/>
            <a:chOff x="-447154" y="3383617"/>
            <a:chExt cx="2336537" cy="800749"/>
          </a:xfrm>
        </p:grpSpPr>
        <p:cxnSp>
          <p:nvCxnSpPr>
            <p:cNvPr id="33" name="Straight Arrow Connector 32"/>
            <p:cNvCxnSpPr>
              <a:stCxn id="32" idx="3"/>
            </p:cNvCxnSpPr>
            <p:nvPr/>
          </p:nvCxnSpPr>
          <p:spPr>
            <a:xfrm>
              <a:off x="1228186" y="3614450"/>
              <a:ext cx="661197" cy="56991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447154" y="3383617"/>
              <a:ext cx="1675340" cy="461665"/>
            </a:xfrm>
            <a:prstGeom prst="rect">
              <a:avLst/>
            </a:prstGeom>
            <a:solidFill>
              <a:schemeClr val="bg1">
                <a:lumMod val="95000"/>
                <a:alpha val="80000"/>
              </a:schemeClr>
            </a:solidFill>
            <a:ln>
              <a:solidFill>
                <a:schemeClr val="bg1">
                  <a:lumMod val="85000"/>
                </a:schemeClr>
              </a:solidFill>
            </a:ln>
            <a:effectLst>
              <a:outerShdw blurRad="50800" dist="38100" dir="2700000" algn="tl" rotWithShape="0">
                <a:prstClr val="black">
                  <a:alpha val="40000"/>
                </a:prstClr>
              </a:outerShdw>
            </a:effectLst>
          </p:spPr>
          <p:txBody>
            <a:bodyPr wrap="square" rtlCol="0">
              <a:spAutoFit/>
            </a:bodyPr>
            <a:lstStyle/>
            <a:p>
              <a:pPr algn="ctr"/>
              <a:r>
                <a:rPr lang="en-US" smtClean="0"/>
                <a:t>Download</a:t>
              </a:r>
              <a:endParaRPr lang="en-US" dirty="0"/>
            </a:p>
          </p:txBody>
        </p:sp>
      </p:grpSp>
      <p:sp>
        <p:nvSpPr>
          <p:cNvPr id="36" name="Rectangle 35"/>
          <p:cNvSpPr/>
          <p:nvPr/>
        </p:nvSpPr>
        <p:spPr>
          <a:xfrm>
            <a:off x="6436426" y="2162084"/>
            <a:ext cx="2565070" cy="611096"/>
          </a:xfrm>
          <a:prstGeom prst="rect">
            <a:avLst/>
          </a:prstGeom>
          <a:noFill/>
          <a:ln w="254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7" name="Group 36"/>
          <p:cNvGrpSpPr/>
          <p:nvPr/>
        </p:nvGrpSpPr>
        <p:grpSpPr>
          <a:xfrm>
            <a:off x="4098407" y="2783240"/>
            <a:ext cx="2386231" cy="2388454"/>
            <a:chOff x="809651" y="2578763"/>
            <a:chExt cx="2386231" cy="2388454"/>
          </a:xfrm>
        </p:grpSpPr>
        <p:cxnSp>
          <p:nvCxnSpPr>
            <p:cNvPr id="39" name="Straight Arrow Connector 38"/>
            <p:cNvCxnSpPr>
              <a:stCxn id="38" idx="0"/>
            </p:cNvCxnSpPr>
            <p:nvPr/>
          </p:nvCxnSpPr>
          <p:spPr>
            <a:xfrm flipV="1">
              <a:off x="2002767" y="2578763"/>
              <a:ext cx="1144903" cy="44946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809651" y="3028225"/>
              <a:ext cx="2386231" cy="1938992"/>
            </a:xfrm>
            <a:prstGeom prst="rect">
              <a:avLst/>
            </a:prstGeom>
            <a:solidFill>
              <a:schemeClr val="bg1">
                <a:lumMod val="95000"/>
                <a:alpha val="80000"/>
              </a:schemeClr>
            </a:solidFill>
            <a:ln>
              <a:solidFill>
                <a:schemeClr val="bg1">
                  <a:lumMod val="85000"/>
                </a:schemeClr>
              </a:solidFill>
            </a:ln>
            <a:effectLst>
              <a:outerShdw blurRad="50800" dist="38100" dir="2700000" algn="tl" rotWithShape="0">
                <a:prstClr val="black">
                  <a:alpha val="40000"/>
                </a:prstClr>
              </a:outerShdw>
            </a:effectLst>
          </p:spPr>
          <p:txBody>
            <a:bodyPr wrap="square" rtlCol="0">
              <a:spAutoFit/>
            </a:bodyPr>
            <a:lstStyle/>
            <a:p>
              <a:pPr algn="ctr"/>
              <a:r>
                <a:rPr lang="en-US" dirty="0" smtClean="0"/>
                <a:t>Define region of interest by bounding box, state, country, or </a:t>
              </a:r>
              <a:r>
                <a:rPr lang="en-US" dirty="0" err="1" smtClean="0"/>
                <a:t>lat</a:t>
              </a:r>
              <a:r>
                <a:rPr lang="en-US" dirty="0" smtClean="0"/>
                <a:t>/</a:t>
              </a:r>
              <a:r>
                <a:rPr lang="en-US" dirty="0" err="1" smtClean="0"/>
                <a:t>lon</a:t>
              </a:r>
              <a:endParaRPr lang="en-US" dirty="0"/>
            </a:p>
          </p:txBody>
        </p:sp>
      </p:grpSp>
    </p:spTree>
    <p:extLst>
      <p:ext uri="{BB962C8B-B14F-4D97-AF65-F5344CB8AC3E}">
        <p14:creationId xmlns:p14="http://schemas.microsoft.com/office/powerpoint/2010/main" val="1614159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Learning Objectives</a:t>
            </a:r>
            <a:endParaRPr lang="en-US" dirty="0"/>
          </a:p>
        </p:txBody>
      </p:sp>
      <p:sp>
        <p:nvSpPr>
          <p:cNvPr id="7" name="Content Placeholder 6"/>
          <p:cNvSpPr>
            <a:spLocks noGrp="1"/>
          </p:cNvSpPr>
          <p:nvPr>
            <p:ph idx="1"/>
          </p:nvPr>
        </p:nvSpPr>
        <p:spPr/>
        <p:txBody>
          <a:bodyPr/>
          <a:lstStyle/>
          <a:p>
            <a:pPr marL="146278" indent="0">
              <a:buNone/>
            </a:pPr>
            <a:r>
              <a:rPr lang="en-US" dirty="0" smtClean="0"/>
              <a:t>By the end of this presentation, you will be able to: </a:t>
            </a:r>
          </a:p>
          <a:p>
            <a:r>
              <a:rPr lang="en-US" dirty="0" smtClean="0"/>
              <a:t>Understand SRTM and ASTER Digital Elevation Modeling (DEM) data</a:t>
            </a:r>
          </a:p>
          <a:p>
            <a:r>
              <a:rPr lang="en-US" dirty="0" smtClean="0"/>
              <a:t>Access DEM for Flood Management Applications</a:t>
            </a:r>
            <a:endParaRPr lang="en-US" dirty="0"/>
          </a:p>
        </p:txBody>
      </p:sp>
      <p:sp>
        <p:nvSpPr>
          <p:cNvPr id="8" name="Content Placeholder 7"/>
          <p:cNvSpPr>
            <a:spLocks noGrp="1"/>
          </p:cNvSpPr>
          <p:nvPr>
            <p:ph sz="quarter" idx="11"/>
          </p:nvPr>
        </p:nvSpPr>
        <p:spPr/>
        <p:txBody>
          <a:bodyPr/>
          <a:lstStyle/>
          <a:p>
            <a:endParaRPr lang="en-US"/>
          </a:p>
        </p:txBody>
      </p:sp>
    </p:spTree>
    <p:extLst>
      <p:ext uri="{BB962C8B-B14F-4D97-AF65-F5344CB8AC3E}">
        <p14:creationId xmlns:p14="http://schemas.microsoft.com/office/powerpoint/2010/main" val="14297423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SRTM Data from CGIAR-CSI</a:t>
            </a:r>
            <a:endParaRPr lang="en-US" dirty="0"/>
          </a:p>
        </p:txBody>
      </p:sp>
      <p:sp>
        <p:nvSpPr>
          <p:cNvPr id="3" name="Content Placeholder 2"/>
          <p:cNvSpPr>
            <a:spLocks noGrp="1"/>
          </p:cNvSpPr>
          <p:nvPr>
            <p:ph idx="1"/>
          </p:nvPr>
        </p:nvSpPr>
        <p:spPr>
          <a:xfrm>
            <a:off x="482067" y="1474334"/>
            <a:ext cx="11224691" cy="4251960"/>
          </a:xfrm>
        </p:spPr>
        <p:txBody>
          <a:bodyPr/>
          <a:lstStyle/>
          <a:p>
            <a:pPr marL="146278" indent="0">
              <a:buNone/>
            </a:pPr>
            <a:r>
              <a:rPr lang="en-US" dirty="0" smtClean="0"/>
              <a:t>CGIAR-CSI: Consultative Group for International Agricultural Research Consortium of Spatial Information</a:t>
            </a:r>
            <a:endParaRPr lang="en-US" dirty="0"/>
          </a:p>
        </p:txBody>
      </p:sp>
      <p:sp>
        <p:nvSpPr>
          <p:cNvPr id="4" name="Text Placeholder 3"/>
          <p:cNvSpPr>
            <a:spLocks noGrp="1"/>
          </p:cNvSpPr>
          <p:nvPr>
            <p:ph type="body" sz="quarter" idx="10"/>
          </p:nvPr>
        </p:nvSpPr>
        <p:spPr/>
        <p:txBody>
          <a:bodyPr/>
          <a:lstStyle/>
          <a:p>
            <a:r>
              <a:rPr lang="en-US" dirty="0">
                <a:hlinkClick r:id="rId2"/>
              </a:rPr>
              <a:t>http://</a:t>
            </a:r>
            <a:r>
              <a:rPr lang="en-US" dirty="0" smtClean="0">
                <a:hlinkClick r:id="rId2"/>
              </a:rPr>
              <a:t>csi.cgiar.org/WhtisCGIAR_CSI.asp</a:t>
            </a:r>
            <a:r>
              <a:rPr lang="en-US" dirty="0" smtClean="0"/>
              <a:t> </a:t>
            </a:r>
            <a:endParaRPr lang="en-US" dirty="0"/>
          </a:p>
        </p:txBody>
      </p:sp>
      <p:sp>
        <p:nvSpPr>
          <p:cNvPr id="5" name="Content Placeholder 4"/>
          <p:cNvSpPr>
            <a:spLocks noGrp="1"/>
          </p:cNvSpPr>
          <p:nvPr>
            <p:ph sz="quarter" idx="11"/>
          </p:nvPr>
        </p:nvSpPr>
        <p:spPr/>
        <p:txBody>
          <a:bodyPr/>
          <a:lstStyle/>
          <a:p>
            <a:endParaRPr lang="en-US"/>
          </a:p>
        </p:txBody>
      </p:sp>
      <p:pic>
        <p:nvPicPr>
          <p:cNvPr id="6" name="Picture 5" descr="Screen Shot 2016-03-27 at 10.08.04 AM.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262211" y="2384612"/>
            <a:ext cx="8444547" cy="3933533"/>
          </a:xfrm>
          <a:prstGeom prst="rect">
            <a:avLst/>
          </a:prstGeom>
        </p:spPr>
      </p:pic>
      <p:sp>
        <p:nvSpPr>
          <p:cNvPr id="7" name="TextBox 6"/>
          <p:cNvSpPr txBox="1"/>
          <p:nvPr/>
        </p:nvSpPr>
        <p:spPr>
          <a:xfrm>
            <a:off x="482067" y="3920502"/>
            <a:ext cx="1809871" cy="861752"/>
          </a:xfrm>
          <a:prstGeom prst="rect">
            <a:avLst/>
          </a:prstGeom>
          <a:noFill/>
        </p:spPr>
        <p:txBody>
          <a:bodyPr wrap="square" lIns="121899" tIns="60949" rIns="121899" bIns="60949" rtlCol="0">
            <a:spAutoFit/>
          </a:bodyPr>
          <a:lstStyle/>
          <a:p>
            <a:pPr algn="ctr"/>
            <a:r>
              <a:rPr lang="en-US" smtClean="0"/>
              <a:t>SRTM data (90 </a:t>
            </a:r>
            <a:r>
              <a:rPr lang="en-US" dirty="0" smtClean="0"/>
              <a:t>m)</a:t>
            </a:r>
            <a:endParaRPr lang="en-US" dirty="0"/>
          </a:p>
        </p:txBody>
      </p:sp>
      <p:sp>
        <p:nvSpPr>
          <p:cNvPr id="8" name="Right Arrow 7"/>
          <p:cNvSpPr/>
          <p:nvPr/>
        </p:nvSpPr>
        <p:spPr>
          <a:xfrm>
            <a:off x="2291937" y="4256661"/>
            <a:ext cx="970274" cy="297917"/>
          </a:xfrm>
          <a:prstGeom prst="rightArrow">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lgn="ctr"/>
            <a:endParaRPr lang="en-US"/>
          </a:p>
        </p:txBody>
      </p:sp>
    </p:spTree>
    <p:extLst>
      <p:ext uri="{BB962C8B-B14F-4D97-AF65-F5344CB8AC3E}">
        <p14:creationId xmlns:p14="http://schemas.microsoft.com/office/powerpoint/2010/main" val="11851926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CGIAR-CSI: SRTM Data Access</a:t>
            </a:r>
            <a:endParaRPr lang="en-US" dirty="0"/>
          </a:p>
        </p:txBody>
      </p:sp>
      <p:pic>
        <p:nvPicPr>
          <p:cNvPr id="9" name="Picture 8" descr="Screen Shot 2016-07-01 at 7.42.31 AM.png"/>
          <p:cNvPicPr>
            <a:picLocks/>
          </p:cNvPicPr>
          <p:nvPr/>
        </p:nvPicPr>
        <p:blipFill>
          <a:blip r:embed="rId2">
            <a:extLst>
              <a:ext uri="{28A0092B-C50C-407E-A947-70E740481C1C}">
                <a14:useLocalDpi xmlns:a14="http://schemas.microsoft.com/office/drawing/2010/main"/>
              </a:ext>
            </a:extLst>
          </a:blip>
          <a:stretch>
            <a:fillRect/>
          </a:stretch>
        </p:blipFill>
        <p:spPr>
          <a:xfrm>
            <a:off x="2864448" y="1487971"/>
            <a:ext cx="8842310" cy="4830174"/>
          </a:xfrm>
          <a:prstGeom prst="rect">
            <a:avLst/>
          </a:prstGeom>
        </p:spPr>
      </p:pic>
      <p:sp>
        <p:nvSpPr>
          <p:cNvPr id="10" name="TextBox 9"/>
          <p:cNvSpPr txBox="1"/>
          <p:nvPr/>
        </p:nvSpPr>
        <p:spPr>
          <a:xfrm>
            <a:off x="605642" y="3669475"/>
            <a:ext cx="1615044" cy="1569660"/>
          </a:xfrm>
          <a:prstGeom prst="rect">
            <a:avLst/>
          </a:prstGeom>
          <a:noFill/>
        </p:spPr>
        <p:txBody>
          <a:bodyPr wrap="square" rtlCol="0">
            <a:spAutoFit/>
          </a:bodyPr>
          <a:lstStyle/>
          <a:p>
            <a:r>
              <a:rPr lang="en-US" dirty="0" smtClean="0"/>
              <a:t>Click </a:t>
            </a:r>
            <a:r>
              <a:rPr lang="en-US" smtClean="0"/>
              <a:t>to select and download data</a:t>
            </a:r>
            <a:endParaRPr lang="en-US"/>
          </a:p>
        </p:txBody>
      </p:sp>
      <p:cxnSp>
        <p:nvCxnSpPr>
          <p:cNvPr id="12" name="Straight Arrow Connector 11"/>
          <p:cNvCxnSpPr>
            <a:stCxn id="10" idx="3"/>
          </p:cNvCxnSpPr>
          <p:nvPr/>
        </p:nvCxnSpPr>
        <p:spPr>
          <a:xfrm flipV="1">
            <a:off x="2220686" y="4381995"/>
            <a:ext cx="643762" cy="7231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40159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CGIAR-CSI: SRRTM Data Selection</a:t>
            </a:r>
            <a:endParaRPr lang="en-US" dirty="0"/>
          </a:p>
        </p:txBody>
      </p:sp>
      <p:pic>
        <p:nvPicPr>
          <p:cNvPr id="5" name="Picture 4" descr="Screen Shot 2016-07-01 at 7.45.45 AM.png"/>
          <p:cNvPicPr>
            <a:picLocks noChangeAspect="1"/>
          </p:cNvPicPr>
          <p:nvPr/>
        </p:nvPicPr>
        <p:blipFill rotWithShape="1">
          <a:blip r:embed="rId3">
            <a:extLst>
              <a:ext uri="{28A0092B-C50C-407E-A947-70E740481C1C}">
                <a14:useLocalDpi xmlns:a14="http://schemas.microsoft.com/office/drawing/2010/main"/>
              </a:ext>
            </a:extLst>
          </a:blip>
          <a:srcRect r="2627"/>
          <a:stretch/>
        </p:blipFill>
        <p:spPr>
          <a:xfrm>
            <a:off x="3934368" y="1474335"/>
            <a:ext cx="7772390" cy="4840224"/>
          </a:xfrm>
          <a:prstGeom prst="rect">
            <a:avLst/>
          </a:prstGeom>
        </p:spPr>
      </p:pic>
      <p:pic>
        <p:nvPicPr>
          <p:cNvPr id="6" name="Picture 5" descr="Screen Shot 2017-03-18 at 5.12.09 PM.p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82067" y="4277207"/>
            <a:ext cx="3057244" cy="1782361"/>
          </a:xfrm>
          <a:prstGeom prst="rect">
            <a:avLst/>
          </a:prstGeom>
        </p:spPr>
      </p:pic>
      <p:sp>
        <p:nvSpPr>
          <p:cNvPr id="7" name="TextBox 6"/>
          <p:cNvSpPr txBox="1"/>
          <p:nvPr/>
        </p:nvSpPr>
        <p:spPr>
          <a:xfrm>
            <a:off x="570016" y="1638795"/>
            <a:ext cx="2969295" cy="830997"/>
          </a:xfrm>
          <a:prstGeom prst="rect">
            <a:avLst/>
          </a:prstGeom>
          <a:noFill/>
        </p:spPr>
        <p:txBody>
          <a:bodyPr wrap="square" rtlCol="0">
            <a:spAutoFit/>
          </a:bodyPr>
          <a:lstStyle/>
          <a:p>
            <a:pPr algn="ctr"/>
            <a:r>
              <a:rPr lang="en-US" dirty="0" smtClean="0"/>
              <a:t>Spatial selection can be by </a:t>
            </a:r>
            <a:r>
              <a:rPr lang="en-US" dirty="0" err="1" smtClean="0"/>
              <a:t>lat</a:t>
            </a:r>
            <a:r>
              <a:rPr lang="en-US" dirty="0" smtClean="0"/>
              <a:t>/</a:t>
            </a:r>
            <a:r>
              <a:rPr lang="en-US" dirty="0" err="1" smtClean="0"/>
              <a:t>lon</a:t>
            </a:r>
            <a:endParaRPr lang="en-US" dirty="0"/>
          </a:p>
        </p:txBody>
      </p:sp>
      <p:sp>
        <p:nvSpPr>
          <p:cNvPr id="8" name="TextBox 7"/>
          <p:cNvSpPr txBox="1"/>
          <p:nvPr/>
        </p:nvSpPr>
        <p:spPr>
          <a:xfrm>
            <a:off x="482067" y="3063450"/>
            <a:ext cx="3057243" cy="830997"/>
          </a:xfrm>
          <a:prstGeom prst="rect">
            <a:avLst/>
          </a:prstGeom>
          <a:noFill/>
        </p:spPr>
        <p:txBody>
          <a:bodyPr wrap="square" rtlCol="0">
            <a:spAutoFit/>
          </a:bodyPr>
          <a:lstStyle/>
          <a:p>
            <a:pPr algn="ctr"/>
            <a:r>
              <a:rPr lang="en-US" b="1" dirty="0" smtClean="0"/>
              <a:t>or</a:t>
            </a:r>
            <a:r>
              <a:rPr lang="en-US" dirty="0" smtClean="0"/>
              <a:t> by clicking on the grid(s)</a:t>
            </a:r>
            <a:endParaRPr lang="en-US" dirty="0"/>
          </a:p>
        </p:txBody>
      </p:sp>
      <p:cxnSp>
        <p:nvCxnSpPr>
          <p:cNvPr id="10" name="Straight Arrow Connector 9"/>
          <p:cNvCxnSpPr/>
          <p:nvPr/>
        </p:nvCxnSpPr>
        <p:spPr>
          <a:xfrm>
            <a:off x="3301340" y="2054293"/>
            <a:ext cx="633028" cy="213894"/>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stCxn id="8" idx="2"/>
            <a:endCxn id="6" idx="0"/>
          </p:cNvCxnSpPr>
          <p:nvPr/>
        </p:nvCxnSpPr>
        <p:spPr>
          <a:xfrm>
            <a:off x="2010689" y="3894447"/>
            <a:ext cx="0" cy="38276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1900051" y="5168387"/>
            <a:ext cx="498764" cy="498764"/>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3764478" y="4751428"/>
            <a:ext cx="2241142" cy="830997"/>
          </a:xfrm>
          <a:prstGeom prst="rect">
            <a:avLst/>
          </a:prstGeom>
          <a:solidFill>
            <a:schemeClr val="bg1">
              <a:lumMod val="95000"/>
            </a:schemeClr>
          </a:solidFill>
        </p:spPr>
        <p:txBody>
          <a:bodyPr wrap="square" rtlCol="0">
            <a:spAutoFit/>
          </a:bodyPr>
          <a:lstStyle/>
          <a:p>
            <a:pPr algn="ctr"/>
            <a:r>
              <a:rPr lang="en-US" dirty="0" smtClean="0"/>
              <a:t>Select data format</a:t>
            </a:r>
            <a:endParaRPr lang="en-US" dirty="0"/>
          </a:p>
        </p:txBody>
      </p:sp>
      <p:cxnSp>
        <p:nvCxnSpPr>
          <p:cNvPr id="21" name="Straight Arrow Connector 20"/>
          <p:cNvCxnSpPr/>
          <p:nvPr/>
        </p:nvCxnSpPr>
        <p:spPr>
          <a:xfrm>
            <a:off x="3764478" y="2848145"/>
            <a:ext cx="169889" cy="49612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3" name="Rectangle 22"/>
          <p:cNvSpPr/>
          <p:nvPr/>
        </p:nvSpPr>
        <p:spPr>
          <a:xfrm>
            <a:off x="3934367" y="3350226"/>
            <a:ext cx="3565562" cy="32334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8642597" y="2256508"/>
            <a:ext cx="2969295" cy="461665"/>
          </a:xfrm>
          <a:prstGeom prst="rect">
            <a:avLst/>
          </a:prstGeom>
          <a:solidFill>
            <a:schemeClr val="bg1">
              <a:lumMod val="95000"/>
              <a:alpha val="80000"/>
            </a:schemeClr>
          </a:solidFill>
          <a:ln>
            <a:solidFill>
              <a:schemeClr val="bg1">
                <a:lumMod val="85000"/>
              </a:schemeClr>
            </a:solidFill>
          </a:ln>
          <a:effectLst>
            <a:outerShdw blurRad="50800" dist="38100" dir="2700000" algn="tl" rotWithShape="0">
              <a:prstClr val="black">
                <a:alpha val="40000"/>
              </a:prstClr>
            </a:outerShdw>
          </a:effectLst>
        </p:spPr>
        <p:txBody>
          <a:bodyPr wrap="square" rtlCol="0">
            <a:spAutoFit/>
          </a:bodyPr>
          <a:lstStyle/>
          <a:p>
            <a:pPr algn="ctr"/>
            <a:r>
              <a:rPr lang="en-US" dirty="0" smtClean="0"/>
              <a:t>Clear Grid Selection</a:t>
            </a:r>
            <a:endParaRPr lang="en-US" dirty="0"/>
          </a:p>
        </p:txBody>
      </p:sp>
      <p:cxnSp>
        <p:nvCxnSpPr>
          <p:cNvPr id="27" name="Straight Arrow Connector 26"/>
          <p:cNvCxnSpPr>
            <a:stCxn id="26" idx="2"/>
            <a:endCxn id="28" idx="0"/>
          </p:cNvCxnSpPr>
          <p:nvPr/>
        </p:nvCxnSpPr>
        <p:spPr>
          <a:xfrm>
            <a:off x="10127245" y="2718173"/>
            <a:ext cx="1" cy="369027"/>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9785267" y="3087200"/>
            <a:ext cx="683957" cy="280822"/>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 name="Straight Arrow Connector 8"/>
          <p:cNvCxnSpPr/>
          <p:nvPr/>
        </p:nvCxnSpPr>
        <p:spPr>
          <a:xfrm flipV="1">
            <a:off x="4541884" y="3894447"/>
            <a:ext cx="0" cy="85698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6199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8" grpId="0" animBg="1"/>
      <p:bldP spid="19" grpId="0" animBg="1"/>
      <p:bldP spid="23" grpId="0" animBg="1"/>
      <p:bldP spid="26" grpId="0" animBg="1"/>
      <p:bldP spid="2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CGIAR-CSI: SRTM Data Download </a:t>
            </a:r>
            <a:endParaRPr lang="en-US" dirty="0"/>
          </a:p>
        </p:txBody>
      </p:sp>
      <p:sp>
        <p:nvSpPr>
          <p:cNvPr id="3" name="Content Placeholder 2"/>
          <p:cNvSpPr>
            <a:spLocks noGrp="1"/>
          </p:cNvSpPr>
          <p:nvPr>
            <p:ph idx="1"/>
          </p:nvPr>
        </p:nvSpPr>
        <p:spPr>
          <a:xfrm>
            <a:off x="482067" y="4975761"/>
            <a:ext cx="11224691" cy="1342384"/>
          </a:xfrm>
        </p:spPr>
        <p:txBody>
          <a:bodyPr>
            <a:normAutofit/>
          </a:bodyPr>
          <a:lstStyle/>
          <a:p>
            <a:r>
              <a:rPr lang="en-US" dirty="0" smtClean="0"/>
              <a:t>Download options</a:t>
            </a:r>
          </a:p>
          <a:p>
            <a:r>
              <a:rPr lang="en-US" dirty="0" smtClean="0"/>
              <a:t>Digital elevation data can be downloaded as </a:t>
            </a:r>
            <a:r>
              <a:rPr lang="en-US" dirty="0" err="1" smtClean="0"/>
              <a:t>GeoTIFF</a:t>
            </a:r>
            <a:endParaRPr lang="en-US" dirty="0"/>
          </a:p>
        </p:txBody>
      </p:sp>
      <p:pic>
        <p:nvPicPr>
          <p:cNvPr id="7" name="Picture 6" descr="Screen Shot 2017-03-18 at 5.16.02 PM.png"/>
          <p:cNvPicPr>
            <a:picLocks/>
          </p:cNvPicPr>
          <p:nvPr/>
        </p:nvPicPr>
        <p:blipFill>
          <a:blip r:embed="rId3">
            <a:extLst>
              <a:ext uri="{28A0092B-C50C-407E-A947-70E740481C1C}">
                <a14:useLocalDpi xmlns:a14="http://schemas.microsoft.com/office/drawing/2010/main"/>
              </a:ext>
            </a:extLst>
          </a:blip>
          <a:stretch>
            <a:fillRect/>
          </a:stretch>
        </p:blipFill>
        <p:spPr>
          <a:xfrm>
            <a:off x="482067" y="1474334"/>
            <a:ext cx="11224691" cy="3360815"/>
          </a:xfrm>
          <a:prstGeom prst="rect">
            <a:avLst/>
          </a:prstGeom>
        </p:spPr>
      </p:pic>
      <p:cxnSp>
        <p:nvCxnSpPr>
          <p:cNvPr id="14" name="Straight Arrow Connector 13"/>
          <p:cNvCxnSpPr/>
          <p:nvPr/>
        </p:nvCxnSpPr>
        <p:spPr>
          <a:xfrm>
            <a:off x="6361635" y="2106832"/>
            <a:ext cx="2794240" cy="69574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380010" y="4341756"/>
            <a:ext cx="8320777" cy="1853397"/>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76860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GDEx</a:t>
            </a:r>
            <a:r>
              <a:rPr lang="en-US" dirty="0" smtClean="0"/>
              <a:t> and CGIAR-CSI</a:t>
            </a:r>
            <a:endParaRPr lang="en-US" dirty="0"/>
          </a:p>
        </p:txBody>
      </p:sp>
      <p:sp>
        <p:nvSpPr>
          <p:cNvPr id="3" name="Content Placeholder 2"/>
          <p:cNvSpPr>
            <a:spLocks noGrp="1"/>
          </p:cNvSpPr>
          <p:nvPr>
            <p:ph idx="1"/>
          </p:nvPr>
        </p:nvSpPr>
        <p:spPr/>
        <p:txBody>
          <a:bodyPr/>
          <a:lstStyle/>
          <a:p>
            <a:r>
              <a:rPr lang="en-US" dirty="0" smtClean="0"/>
              <a:t>Both tools are easy to use with spatial </a:t>
            </a:r>
            <a:r>
              <a:rPr lang="en-US" dirty="0" err="1" smtClean="0"/>
              <a:t>subsetting</a:t>
            </a:r>
            <a:endParaRPr lang="en-US" dirty="0" smtClean="0"/>
          </a:p>
          <a:p>
            <a:r>
              <a:rPr lang="en-US" dirty="0" smtClean="0"/>
              <a:t>Data can be downloaded as </a:t>
            </a:r>
            <a:r>
              <a:rPr lang="en-US" dirty="0" err="1" smtClean="0"/>
              <a:t>GeoTIFF</a:t>
            </a:r>
            <a:r>
              <a:rPr lang="en-US" dirty="0" smtClean="0"/>
              <a:t> to import in GIS</a:t>
            </a:r>
          </a:p>
          <a:p>
            <a:r>
              <a:rPr lang="en-US" dirty="0" err="1" smtClean="0"/>
              <a:t>GDEx</a:t>
            </a:r>
            <a:r>
              <a:rPr lang="en-US" dirty="0" smtClean="0"/>
              <a:t> SRTM is 30 m whereas CGIAR-CSI is 90 m</a:t>
            </a:r>
          </a:p>
          <a:p>
            <a:r>
              <a:rPr lang="en-US" dirty="0"/>
              <a:t>CGIR-CSI provides combined multiple tiles whereas </a:t>
            </a:r>
            <a:r>
              <a:rPr lang="en-US" dirty="0" err="1"/>
              <a:t>GDEx</a:t>
            </a:r>
            <a:r>
              <a:rPr lang="en-US"/>
              <a:t> provides a series of individual </a:t>
            </a:r>
            <a:r>
              <a:rPr lang="en-US" smtClean="0"/>
              <a:t>tiles</a:t>
            </a:r>
            <a:endParaRPr lang="en-US" dirty="0" smtClean="0"/>
          </a:p>
          <a:p>
            <a:r>
              <a:rPr lang="en-US" dirty="0" err="1" smtClean="0"/>
              <a:t>GDEx</a:t>
            </a:r>
            <a:r>
              <a:rPr lang="en-US" dirty="0" smtClean="0"/>
              <a:t> also provides access to ASTER GDEM2 and other DEM data</a:t>
            </a:r>
          </a:p>
          <a:p>
            <a:r>
              <a:rPr lang="en-US" dirty="0" err="1" smtClean="0"/>
              <a:t>GDEx</a:t>
            </a:r>
            <a:r>
              <a:rPr lang="en-US" dirty="0" smtClean="0"/>
              <a:t> requires user registration and login through </a:t>
            </a:r>
            <a:r>
              <a:rPr lang="en-US" b="1" dirty="0" smtClean="0"/>
              <a:t>NASA </a:t>
            </a:r>
            <a:r>
              <a:rPr lang="en-US" b="1" dirty="0" err="1" smtClean="0"/>
              <a:t>Earthdata</a:t>
            </a:r>
            <a:endParaRPr lang="en-US" dirty="0"/>
          </a:p>
        </p:txBody>
      </p:sp>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208458862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2927" y="3131972"/>
            <a:ext cx="8061116" cy="1643370"/>
          </a:xfrm>
        </p:spPr>
        <p:txBody>
          <a:bodyPr/>
          <a:lstStyle/>
          <a:p>
            <a:r>
              <a:rPr lang="en-US" dirty="0" smtClean="0"/>
              <a:t>Next </a:t>
            </a:r>
            <a:br>
              <a:rPr lang="en-US" dirty="0" smtClean="0"/>
            </a:br>
            <a:r>
              <a:rPr lang="en-US" dirty="0" smtClean="0"/>
              <a:t>Demonstration of </a:t>
            </a:r>
            <a:r>
              <a:rPr lang="en-US" dirty="0" err="1" smtClean="0"/>
              <a:t>GDEx</a:t>
            </a:r>
            <a:endParaRPr lang="en-US" dirty="0"/>
          </a:p>
        </p:txBody>
      </p:sp>
    </p:spTree>
    <p:extLst>
      <p:ext uri="{BB962C8B-B14F-4D97-AF65-F5344CB8AC3E}">
        <p14:creationId xmlns:p14="http://schemas.microsoft.com/office/powerpoint/2010/main" val="23174993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Overview of SRTM and ASTER DEM Data</a:t>
            </a:r>
          </a:p>
          <a:p>
            <a:r>
              <a:rPr lang="en-US" dirty="0" smtClean="0"/>
              <a:t>SRTM and ASTER DEM Data Access</a:t>
            </a:r>
          </a:p>
          <a:p>
            <a:pPr lvl="1"/>
            <a:r>
              <a:rPr lang="en-US" dirty="0" smtClean="0"/>
              <a:t>Global Data Explorer (</a:t>
            </a:r>
            <a:r>
              <a:rPr lang="en-US" dirty="0" err="1" smtClean="0"/>
              <a:t>GDEx</a:t>
            </a:r>
            <a:r>
              <a:rPr lang="en-US" dirty="0" smtClean="0"/>
              <a:t>)</a:t>
            </a:r>
          </a:p>
          <a:p>
            <a:pPr lvl="1"/>
            <a:r>
              <a:rPr lang="en-US" dirty="0" smtClean="0"/>
              <a:t>Consultative Group for International Agricultural Research (CIGAR)</a:t>
            </a:r>
          </a:p>
          <a:p>
            <a:r>
              <a:rPr lang="en-US" dirty="0" smtClean="0"/>
              <a:t>Demonstration of </a:t>
            </a:r>
            <a:r>
              <a:rPr lang="en-US" dirty="0" err="1" smtClean="0"/>
              <a:t>GDEx</a:t>
            </a:r>
            <a:endParaRPr lang="en-US" dirty="0"/>
          </a:p>
        </p:txBody>
      </p:sp>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1143771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of SRTM and ASTER DEM Data</a:t>
            </a:r>
            <a:endParaRPr lang="en-US" dirty="0"/>
          </a:p>
        </p:txBody>
      </p:sp>
    </p:spTree>
    <p:extLst>
      <p:ext uri="{BB962C8B-B14F-4D97-AF65-F5344CB8AC3E}">
        <p14:creationId xmlns:p14="http://schemas.microsoft.com/office/powerpoint/2010/main" val="19592476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SRTM?</a:t>
            </a:r>
            <a:endParaRPr lang="en-US" dirty="0"/>
          </a:p>
        </p:txBody>
      </p:sp>
      <p:sp>
        <p:nvSpPr>
          <p:cNvPr id="3" name="Content Placeholder 2"/>
          <p:cNvSpPr>
            <a:spLocks noGrp="1"/>
          </p:cNvSpPr>
          <p:nvPr>
            <p:ph idx="1"/>
          </p:nvPr>
        </p:nvSpPr>
        <p:spPr>
          <a:xfrm>
            <a:off x="482067" y="1474335"/>
            <a:ext cx="5577840" cy="4843810"/>
          </a:xfrm>
        </p:spPr>
        <p:txBody>
          <a:bodyPr/>
          <a:lstStyle/>
          <a:p>
            <a:r>
              <a:rPr lang="en-US" dirty="0" smtClean="0"/>
              <a:t>A c-band (5.6 cm) radar mission</a:t>
            </a:r>
          </a:p>
          <a:p>
            <a:r>
              <a:rPr lang="en-US" dirty="0" smtClean="0"/>
              <a:t>On NASA Space Shuttle Endeavour</a:t>
            </a:r>
          </a:p>
          <a:p>
            <a:r>
              <a:rPr lang="en-US" dirty="0" smtClean="0"/>
              <a:t>Completed February 2000</a:t>
            </a:r>
          </a:p>
          <a:p>
            <a:r>
              <a:rPr lang="en-US" dirty="0" smtClean="0"/>
              <a:t>176 orbits around Earth in 11 days</a:t>
            </a:r>
          </a:p>
          <a:p>
            <a:r>
              <a:rPr lang="en-US" dirty="0" smtClean="0"/>
              <a:t>Acquired digital terrain elevation data of all land between 60</a:t>
            </a:r>
            <a:r>
              <a:rPr lang="en-US" baseline="30000" dirty="0" smtClean="0">
                <a:solidFill>
                  <a:schemeClr val="dk1"/>
                </a:solidFill>
                <a:ea typeface="Arial"/>
                <a:sym typeface="Arial"/>
              </a:rPr>
              <a:t>o</a:t>
            </a:r>
            <a:r>
              <a:rPr lang="en-US" dirty="0" smtClean="0">
                <a:solidFill>
                  <a:schemeClr val="dk1"/>
                </a:solidFill>
                <a:ea typeface="Arial"/>
                <a:sym typeface="Arial"/>
              </a:rPr>
              <a:t>N-</a:t>
            </a:r>
            <a:r>
              <a:rPr lang="en-US" dirty="0"/>
              <a:t> </a:t>
            </a:r>
            <a:r>
              <a:rPr lang="en-US" dirty="0" smtClean="0"/>
              <a:t>56</a:t>
            </a:r>
            <a:r>
              <a:rPr lang="en-US" baseline="30000" dirty="0" smtClean="0">
                <a:solidFill>
                  <a:schemeClr val="dk1"/>
                </a:solidFill>
                <a:ea typeface="Arial"/>
                <a:sym typeface="Arial"/>
              </a:rPr>
              <a:t>o</a:t>
            </a:r>
            <a:r>
              <a:rPr lang="en-US" dirty="0" smtClean="0">
                <a:solidFill>
                  <a:schemeClr val="dk1"/>
                </a:solidFill>
                <a:ea typeface="Arial"/>
                <a:sym typeface="Arial"/>
              </a:rPr>
              <a:t>S latitude</a:t>
            </a:r>
          </a:p>
          <a:p>
            <a:pPr lvl="1"/>
            <a:r>
              <a:rPr lang="en-US" dirty="0" smtClean="0">
                <a:solidFill>
                  <a:schemeClr val="dk1"/>
                </a:solidFill>
                <a:ea typeface="Arial"/>
                <a:sym typeface="Arial"/>
              </a:rPr>
              <a:t>~80% of Earth’s total land mass</a:t>
            </a:r>
            <a:endParaRPr lang="en-US" dirty="0"/>
          </a:p>
        </p:txBody>
      </p:sp>
      <p:sp>
        <p:nvSpPr>
          <p:cNvPr id="4" name="Text Placeholder 3"/>
          <p:cNvSpPr>
            <a:spLocks noGrp="1"/>
          </p:cNvSpPr>
          <p:nvPr>
            <p:ph type="body" sz="quarter" idx="10"/>
          </p:nvPr>
        </p:nvSpPr>
        <p:spPr/>
        <p:txBody>
          <a:bodyPr/>
          <a:lstStyle/>
          <a:p>
            <a:r>
              <a:rPr lang="en-US" dirty="0">
                <a:hlinkClick r:id="rId3"/>
              </a:rPr>
              <a:t>http://</a:t>
            </a:r>
            <a:r>
              <a:rPr lang="en-US" dirty="0" smtClean="0">
                <a:hlinkClick r:id="rId3"/>
              </a:rPr>
              <a:t>www2.jpl.nasa.gov/srtm/mission.htm</a:t>
            </a:r>
            <a:r>
              <a:rPr lang="en-US" dirty="0" smtClean="0"/>
              <a:t> </a:t>
            </a:r>
            <a:endParaRPr lang="en-US" dirty="0"/>
          </a:p>
        </p:txBody>
      </p:sp>
      <p:pic>
        <p:nvPicPr>
          <p:cNvPr id="11" name="Content Placeholder 10"/>
          <p:cNvPicPr>
            <a:picLocks noGrp="1" noChangeAspect="1"/>
          </p:cNvPicPr>
          <p:nvPr>
            <p:ph idx="11"/>
          </p:nvPr>
        </p:nvPicPr>
        <p:blipFill>
          <a:blip r:embed="rId4">
            <a:extLst>
              <a:ext uri="{28A0092B-C50C-407E-A947-70E740481C1C}">
                <a14:useLocalDpi xmlns:a14="http://schemas.microsoft.com/office/drawing/2010/main"/>
              </a:ext>
            </a:extLst>
          </a:blip>
          <a:stretch>
            <a:fillRect/>
          </a:stretch>
        </p:blipFill>
        <p:spPr>
          <a:xfrm>
            <a:off x="9419012" y="1474334"/>
            <a:ext cx="2286679" cy="2773576"/>
          </a:xfrm>
        </p:spPr>
      </p:pic>
      <p:sp>
        <p:nvSpPr>
          <p:cNvPr id="7" name="Content Placeholder 6"/>
          <p:cNvSpPr>
            <a:spLocks noGrp="1"/>
          </p:cNvSpPr>
          <p:nvPr>
            <p:ph sz="quarter" idx="13"/>
          </p:nvPr>
        </p:nvSpPr>
        <p:spPr>
          <a:xfrm>
            <a:off x="6128918" y="4401405"/>
            <a:ext cx="5576774" cy="301980"/>
          </a:xfrm>
        </p:spPr>
        <p:txBody>
          <a:bodyPr/>
          <a:lstStyle/>
          <a:p>
            <a:pPr algn="r"/>
            <a:r>
              <a:rPr lang="en-US" dirty="0" smtClean="0"/>
              <a:t>Image Credit (Right): DLR</a:t>
            </a:r>
            <a:endParaRPr lang="en-US" dirty="0"/>
          </a:p>
        </p:txBody>
      </p:sp>
      <p:pic>
        <p:nvPicPr>
          <p:cNvPr id="10" name="Picture 9"/>
          <p:cNvPicPr>
            <a:picLocks noChangeAspect="1"/>
          </p:cNvPicPr>
          <p:nvPr/>
        </p:nvPicPr>
        <p:blipFill>
          <a:blip r:embed="rId5"/>
          <a:stretch>
            <a:fillRect/>
          </a:stretch>
        </p:blipFill>
        <p:spPr>
          <a:xfrm>
            <a:off x="6128918" y="1474334"/>
            <a:ext cx="3188019" cy="2773576"/>
          </a:xfrm>
          <a:prstGeom prst="rect">
            <a:avLst/>
          </a:prstGeom>
        </p:spPr>
      </p:pic>
    </p:spTree>
    <p:extLst>
      <p:ext uri="{BB962C8B-B14F-4D97-AF65-F5344CB8AC3E}">
        <p14:creationId xmlns:p14="http://schemas.microsoft.com/office/powerpoint/2010/main" val="3949558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SRTM Digital Terrain Data</a:t>
            </a:r>
            <a:endParaRPr lang="en-US" dirty="0"/>
          </a:p>
        </p:txBody>
      </p:sp>
      <p:sp>
        <p:nvSpPr>
          <p:cNvPr id="3" name="Content Placeholder 2"/>
          <p:cNvSpPr>
            <a:spLocks noGrp="1"/>
          </p:cNvSpPr>
          <p:nvPr>
            <p:ph idx="1"/>
          </p:nvPr>
        </p:nvSpPr>
        <p:spPr/>
        <p:txBody>
          <a:bodyPr/>
          <a:lstStyle/>
          <a:p>
            <a:r>
              <a:rPr lang="en-US" dirty="0" smtClean="0"/>
              <a:t>SRTM used interferometry to gather topographic (elevation) data</a:t>
            </a:r>
          </a:p>
          <a:p>
            <a:r>
              <a:rPr lang="en-US" dirty="0" smtClean="0"/>
              <a:t>Interferometry: </a:t>
            </a:r>
          </a:p>
          <a:p>
            <a:pPr lvl="1"/>
            <a:r>
              <a:rPr lang="en-US" dirty="0" smtClean="0"/>
              <a:t>two radar images of the same area are taken from different views</a:t>
            </a:r>
          </a:p>
          <a:p>
            <a:pPr lvl="1"/>
            <a:r>
              <a:rPr lang="en-US" dirty="0"/>
              <a:t>t</a:t>
            </a:r>
            <a:r>
              <a:rPr lang="en-US" dirty="0" smtClean="0"/>
              <a:t>he difference in the two images determines the height of the surface in the digital elevation model (DEM)</a:t>
            </a:r>
            <a:endParaRPr lang="en-US" dirty="0"/>
          </a:p>
        </p:txBody>
      </p:sp>
      <p:sp>
        <p:nvSpPr>
          <p:cNvPr id="4" name="Text Placeholder 3"/>
          <p:cNvSpPr>
            <a:spLocks noGrp="1"/>
          </p:cNvSpPr>
          <p:nvPr>
            <p:ph type="body" sz="quarter" idx="10"/>
          </p:nvPr>
        </p:nvSpPr>
        <p:spPr/>
        <p:txBody>
          <a:bodyPr/>
          <a:lstStyle/>
          <a:p>
            <a:r>
              <a:rPr lang="en-US" dirty="0">
                <a:hlinkClick r:id="rId3"/>
              </a:rPr>
              <a:t>http://</a:t>
            </a:r>
            <a:r>
              <a:rPr lang="en-US" dirty="0" smtClean="0">
                <a:hlinkClick r:id="rId3"/>
              </a:rPr>
              <a:t>www2.jpl.nasa.gov/srtm/instr.htm</a:t>
            </a:r>
            <a:r>
              <a:rPr lang="en-US" dirty="0" smtClean="0"/>
              <a:t> </a:t>
            </a:r>
            <a:endParaRPr lang="en-US" dirty="0"/>
          </a:p>
        </p:txBody>
      </p:sp>
      <p:sp>
        <p:nvSpPr>
          <p:cNvPr id="6" name="Content Placeholder 5"/>
          <p:cNvSpPr>
            <a:spLocks noGrp="1"/>
          </p:cNvSpPr>
          <p:nvPr>
            <p:ph sz="quarter" idx="12"/>
          </p:nvPr>
        </p:nvSpPr>
        <p:spPr/>
        <p:txBody>
          <a:bodyPr/>
          <a:lstStyle/>
          <a:p>
            <a:endParaRPr lang="en-US"/>
          </a:p>
        </p:txBody>
      </p:sp>
      <p:sp>
        <p:nvSpPr>
          <p:cNvPr id="7" name="Content Placeholder 6"/>
          <p:cNvSpPr>
            <a:spLocks noGrp="1"/>
          </p:cNvSpPr>
          <p:nvPr>
            <p:ph sz="quarter" idx="13"/>
          </p:nvPr>
        </p:nvSpPr>
        <p:spPr/>
        <p:txBody>
          <a:bodyPr/>
          <a:lstStyle/>
          <a:p>
            <a:r>
              <a:rPr lang="en-US" dirty="0" smtClean="0"/>
              <a:t>Based on a </a:t>
            </a:r>
            <a:r>
              <a:rPr lang="en-US" dirty="0"/>
              <a:t>JPL graphic: </a:t>
            </a:r>
            <a:r>
              <a:rPr lang="en-US" dirty="0">
                <a:hlinkClick r:id="rId4"/>
              </a:rPr>
              <a:t>http://</a:t>
            </a:r>
            <a:r>
              <a:rPr lang="en-US" dirty="0" smtClean="0">
                <a:hlinkClick r:id="rId4"/>
              </a:rPr>
              <a:t>www2.jpl.nasa.gov/srtm/instrumentinterferometry.html</a:t>
            </a:r>
            <a:r>
              <a:rPr lang="en-US" dirty="0" smtClean="0"/>
              <a:t>  </a:t>
            </a:r>
            <a:endParaRPr lang="en-US" dirty="0"/>
          </a:p>
        </p:txBody>
      </p:sp>
      <p:grpSp>
        <p:nvGrpSpPr>
          <p:cNvPr id="35" name="Group 34"/>
          <p:cNvGrpSpPr/>
          <p:nvPr/>
        </p:nvGrpSpPr>
        <p:grpSpPr>
          <a:xfrm>
            <a:off x="6094412" y="1038117"/>
            <a:ext cx="5576774" cy="3518782"/>
            <a:chOff x="6128918" y="1216739"/>
            <a:chExt cx="5576774" cy="3518782"/>
          </a:xfrm>
        </p:grpSpPr>
        <p:pic>
          <p:nvPicPr>
            <p:cNvPr id="15" name="Picture 14"/>
            <p:cNvPicPr>
              <a:picLocks noChangeAspect="1"/>
            </p:cNvPicPr>
            <p:nvPr/>
          </p:nvPicPr>
          <p:blipFill rotWithShape="1">
            <a:blip r:embed="rId5">
              <a:extLst>
                <a:ext uri="{BEBA8EAE-BF5A-486C-A8C5-ECC9F3942E4B}">
                  <a14:imgProps xmlns:a14="http://schemas.microsoft.com/office/drawing/2010/main">
                    <a14:imgLayer r:embed="rId6">
                      <a14:imgEffect>
                        <a14:backgroundRemoval t="5096" b="89809" l="9677" r="90323">
                          <a14:foregroundMark x1="32661" y1="63057" x2="24597" y2="62420"/>
                          <a14:foregroundMark x1="22177" y1="61783" x2="29435" y2="52866"/>
                          <a14:foregroundMark x1="26210" y1="59236" x2="33871" y2="55414"/>
                          <a14:foregroundMark x1="31855" y1="58599" x2="43145" y2="65605"/>
                          <a14:foregroundMark x1="48387" y1="66242" x2="27419" y2="46497"/>
                          <a14:foregroundMark x1="43145" y1="66242" x2="48387" y2="68153"/>
                          <a14:foregroundMark x1="45968" y1="57962" x2="39919" y2="54140"/>
                          <a14:foregroundMark x1="35887" y1="49682" x2="35081" y2="45860"/>
                          <a14:foregroundMark x1="31048" y1="46497" x2="26210" y2="39490"/>
                          <a14:foregroundMark x1="26210" y1="47134" x2="25000" y2="51592"/>
                          <a14:foregroundMark x1="25403" y1="43949" x2="24194" y2="47771"/>
                          <a14:foregroundMark x1="24194" y1="34395" x2="26613" y2="42675"/>
                          <a14:foregroundMark x1="77419" y1="8280" x2="43548" y2="53503"/>
                          <a14:foregroundMark x1="40726" y1="52229" x2="41129" y2="53503"/>
                          <a14:foregroundMark x1="78629" y1="8280" x2="76210" y2="7006"/>
                          <a14:foregroundMark x1="79435" y1="8917" x2="79032" y2="8917"/>
                          <a14:foregroundMark x1="38710" y1="65605" x2="40323" y2="66242"/>
                          <a14:foregroundMark x1="32661" y1="47134" x2="36290" y2="44586"/>
                          <a14:foregroundMark x1="38306" y1="48408" x2="38306" y2="52229"/>
                          <a14:foregroundMark x1="21774" y1="63057" x2="29032" y2="63057"/>
                          <a14:backgroundMark x1="40726" y1="41401" x2="43548" y2="26752"/>
                        </a14:backgroundRemoval>
                      </a14:imgEffect>
                    </a14:imgLayer>
                  </a14:imgProps>
                </a:ext>
                <a:ext uri="{28A0092B-C50C-407E-A947-70E740481C1C}">
                  <a14:useLocalDpi xmlns:a14="http://schemas.microsoft.com/office/drawing/2010/main"/>
                </a:ext>
              </a:extLst>
            </a:blip>
            <a:srcRect l="18970" t="3319" r="17491" b="25520"/>
            <a:stretch/>
          </p:blipFill>
          <p:spPr>
            <a:xfrm rot="13177360">
              <a:off x="8487930" y="1216739"/>
              <a:ext cx="2540982" cy="1801577"/>
            </a:xfrm>
            <a:prstGeom prst="rect">
              <a:avLst/>
            </a:prstGeom>
          </p:spPr>
        </p:pic>
        <p:pic>
          <p:nvPicPr>
            <p:cNvPr id="16" name="Picture 15"/>
            <p:cNvPicPr>
              <a:picLocks noChangeAspect="1"/>
            </p:cNvPicPr>
            <p:nvPr/>
          </p:nvPicPr>
          <p:blipFill>
            <a:blip r:embed="rId7">
              <a:extLst>
                <a:ext uri="{BEBA8EAE-BF5A-486C-A8C5-ECC9F3942E4B}">
                  <a14:imgProps xmlns:a14="http://schemas.microsoft.com/office/drawing/2010/main">
                    <a14:imgLayer r:embed="rId8">
                      <a14:imgEffect>
                        <a14:backgroundRemoval t="2762" b="100000" l="0" r="99943">
                          <a14:backgroundMark x1="76026" y1="51744" x2="83349" y2="50145"/>
                          <a14:backgroundMark x1="96443" y1="50509" x2="91864" y2="53343"/>
                          <a14:backgroundMark x1="75345" y1="58503" x2="77862" y2="60102"/>
                        </a14:backgroundRemoval>
                      </a14:imgEffect>
                    </a14:imgLayer>
                  </a14:imgProps>
                </a:ext>
                <a:ext uri="{28A0092B-C50C-407E-A947-70E740481C1C}">
                  <a14:useLocalDpi xmlns:a14="http://schemas.microsoft.com/office/drawing/2010/main"/>
                </a:ext>
              </a:extLst>
            </a:blip>
            <a:stretch>
              <a:fillRect/>
            </a:stretch>
          </p:blipFill>
          <p:spPr>
            <a:xfrm>
              <a:off x="6128918" y="3283556"/>
              <a:ext cx="5576774" cy="1451965"/>
            </a:xfrm>
            <a:prstGeom prst="rect">
              <a:avLst/>
            </a:prstGeom>
          </p:spPr>
        </p:pic>
        <p:sp>
          <p:nvSpPr>
            <p:cNvPr id="26" name="Freeform 25"/>
            <p:cNvSpPr/>
            <p:nvPr/>
          </p:nvSpPr>
          <p:spPr>
            <a:xfrm>
              <a:off x="8965459" y="2166557"/>
              <a:ext cx="1498577" cy="1229786"/>
            </a:xfrm>
            <a:custGeom>
              <a:avLst/>
              <a:gdLst>
                <a:gd name="connsiteX0" fmla="*/ 1498577 w 1498577"/>
                <a:gd name="connsiteY0" fmla="*/ 33503 h 1229786"/>
                <a:gd name="connsiteX1" fmla="*/ 1326697 w 1498577"/>
                <a:gd name="connsiteY1" fmla="*/ 12878 h 1229786"/>
                <a:gd name="connsiteX2" fmla="*/ 1312947 w 1498577"/>
                <a:gd name="connsiteY2" fmla="*/ 205383 h 1229786"/>
                <a:gd name="connsiteX3" fmla="*/ 1092941 w 1498577"/>
                <a:gd name="connsiteY3" fmla="*/ 191632 h 1229786"/>
                <a:gd name="connsiteX4" fmla="*/ 1072315 w 1498577"/>
                <a:gd name="connsiteY4" fmla="*/ 439139 h 1229786"/>
                <a:gd name="connsiteX5" fmla="*/ 817933 w 1498577"/>
                <a:gd name="connsiteY5" fmla="*/ 418514 h 1229786"/>
                <a:gd name="connsiteX6" fmla="*/ 769807 w 1498577"/>
                <a:gd name="connsiteY6" fmla="*/ 679771 h 1229786"/>
                <a:gd name="connsiteX7" fmla="*/ 515425 w 1498577"/>
                <a:gd name="connsiteY7" fmla="*/ 617894 h 1229786"/>
                <a:gd name="connsiteX8" fmla="*/ 481049 w 1498577"/>
                <a:gd name="connsiteY8" fmla="*/ 872276 h 1229786"/>
                <a:gd name="connsiteX9" fmla="*/ 267918 w 1498577"/>
                <a:gd name="connsiteY9" fmla="*/ 817275 h 1229786"/>
                <a:gd name="connsiteX10" fmla="*/ 267918 w 1498577"/>
                <a:gd name="connsiteY10" fmla="*/ 1064781 h 1229786"/>
                <a:gd name="connsiteX11" fmla="*/ 13536 w 1498577"/>
                <a:gd name="connsiteY11" fmla="*/ 1030405 h 1229786"/>
                <a:gd name="connsiteX12" fmla="*/ 34162 w 1498577"/>
                <a:gd name="connsiteY12" fmla="*/ 1229786 h 122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8577" h="1229786">
                  <a:moveTo>
                    <a:pt x="1498577" y="33503"/>
                  </a:moveTo>
                  <a:cubicBezTo>
                    <a:pt x="1428106" y="8867"/>
                    <a:pt x="1357635" y="-15769"/>
                    <a:pt x="1326697" y="12878"/>
                  </a:cubicBezTo>
                  <a:cubicBezTo>
                    <a:pt x="1295759" y="41525"/>
                    <a:pt x="1351906" y="175591"/>
                    <a:pt x="1312947" y="205383"/>
                  </a:cubicBezTo>
                  <a:cubicBezTo>
                    <a:pt x="1273988" y="235175"/>
                    <a:pt x="1133046" y="152673"/>
                    <a:pt x="1092941" y="191632"/>
                  </a:cubicBezTo>
                  <a:cubicBezTo>
                    <a:pt x="1052836" y="230591"/>
                    <a:pt x="1118150" y="401325"/>
                    <a:pt x="1072315" y="439139"/>
                  </a:cubicBezTo>
                  <a:cubicBezTo>
                    <a:pt x="1026480" y="476953"/>
                    <a:pt x="868351" y="378409"/>
                    <a:pt x="817933" y="418514"/>
                  </a:cubicBezTo>
                  <a:cubicBezTo>
                    <a:pt x="767515" y="458619"/>
                    <a:pt x="820225" y="646541"/>
                    <a:pt x="769807" y="679771"/>
                  </a:cubicBezTo>
                  <a:cubicBezTo>
                    <a:pt x="719389" y="713001"/>
                    <a:pt x="563551" y="585810"/>
                    <a:pt x="515425" y="617894"/>
                  </a:cubicBezTo>
                  <a:cubicBezTo>
                    <a:pt x="467299" y="649978"/>
                    <a:pt x="522300" y="839046"/>
                    <a:pt x="481049" y="872276"/>
                  </a:cubicBezTo>
                  <a:cubicBezTo>
                    <a:pt x="439798" y="905506"/>
                    <a:pt x="303440" y="785191"/>
                    <a:pt x="267918" y="817275"/>
                  </a:cubicBezTo>
                  <a:cubicBezTo>
                    <a:pt x="232396" y="849359"/>
                    <a:pt x="310315" y="1029259"/>
                    <a:pt x="267918" y="1064781"/>
                  </a:cubicBezTo>
                  <a:cubicBezTo>
                    <a:pt x="225521" y="1100303"/>
                    <a:pt x="52495" y="1002904"/>
                    <a:pt x="13536" y="1030405"/>
                  </a:cubicBezTo>
                  <a:cubicBezTo>
                    <a:pt x="-25423" y="1057906"/>
                    <a:pt x="31870" y="1196556"/>
                    <a:pt x="34162" y="1229786"/>
                  </a:cubicBezTo>
                </a:path>
              </a:pathLst>
            </a:custGeom>
            <a:noFill/>
            <a:ln w="22225">
              <a:solidFill>
                <a:schemeClr val="accent6"/>
              </a:solidFill>
              <a:tailEnd type="triangl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Freeform 26"/>
            <p:cNvSpPr/>
            <p:nvPr/>
          </p:nvSpPr>
          <p:spPr>
            <a:xfrm rot="10800000">
              <a:off x="9034470" y="2243557"/>
              <a:ext cx="1498577" cy="1229786"/>
            </a:xfrm>
            <a:custGeom>
              <a:avLst/>
              <a:gdLst>
                <a:gd name="connsiteX0" fmla="*/ 1498577 w 1498577"/>
                <a:gd name="connsiteY0" fmla="*/ 33503 h 1229786"/>
                <a:gd name="connsiteX1" fmla="*/ 1326697 w 1498577"/>
                <a:gd name="connsiteY1" fmla="*/ 12878 h 1229786"/>
                <a:gd name="connsiteX2" fmla="*/ 1312947 w 1498577"/>
                <a:gd name="connsiteY2" fmla="*/ 205383 h 1229786"/>
                <a:gd name="connsiteX3" fmla="*/ 1092941 w 1498577"/>
                <a:gd name="connsiteY3" fmla="*/ 191632 h 1229786"/>
                <a:gd name="connsiteX4" fmla="*/ 1072315 w 1498577"/>
                <a:gd name="connsiteY4" fmla="*/ 439139 h 1229786"/>
                <a:gd name="connsiteX5" fmla="*/ 817933 w 1498577"/>
                <a:gd name="connsiteY5" fmla="*/ 418514 h 1229786"/>
                <a:gd name="connsiteX6" fmla="*/ 769807 w 1498577"/>
                <a:gd name="connsiteY6" fmla="*/ 679771 h 1229786"/>
                <a:gd name="connsiteX7" fmla="*/ 515425 w 1498577"/>
                <a:gd name="connsiteY7" fmla="*/ 617894 h 1229786"/>
                <a:gd name="connsiteX8" fmla="*/ 481049 w 1498577"/>
                <a:gd name="connsiteY8" fmla="*/ 872276 h 1229786"/>
                <a:gd name="connsiteX9" fmla="*/ 267918 w 1498577"/>
                <a:gd name="connsiteY9" fmla="*/ 817275 h 1229786"/>
                <a:gd name="connsiteX10" fmla="*/ 267918 w 1498577"/>
                <a:gd name="connsiteY10" fmla="*/ 1064781 h 1229786"/>
                <a:gd name="connsiteX11" fmla="*/ 13536 w 1498577"/>
                <a:gd name="connsiteY11" fmla="*/ 1030405 h 1229786"/>
                <a:gd name="connsiteX12" fmla="*/ 34162 w 1498577"/>
                <a:gd name="connsiteY12" fmla="*/ 1229786 h 122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8577" h="1229786">
                  <a:moveTo>
                    <a:pt x="1498577" y="33503"/>
                  </a:moveTo>
                  <a:cubicBezTo>
                    <a:pt x="1428106" y="8867"/>
                    <a:pt x="1357635" y="-15769"/>
                    <a:pt x="1326697" y="12878"/>
                  </a:cubicBezTo>
                  <a:cubicBezTo>
                    <a:pt x="1295759" y="41525"/>
                    <a:pt x="1351906" y="175591"/>
                    <a:pt x="1312947" y="205383"/>
                  </a:cubicBezTo>
                  <a:cubicBezTo>
                    <a:pt x="1273988" y="235175"/>
                    <a:pt x="1133046" y="152673"/>
                    <a:pt x="1092941" y="191632"/>
                  </a:cubicBezTo>
                  <a:cubicBezTo>
                    <a:pt x="1052836" y="230591"/>
                    <a:pt x="1118150" y="401325"/>
                    <a:pt x="1072315" y="439139"/>
                  </a:cubicBezTo>
                  <a:cubicBezTo>
                    <a:pt x="1026480" y="476953"/>
                    <a:pt x="868351" y="378409"/>
                    <a:pt x="817933" y="418514"/>
                  </a:cubicBezTo>
                  <a:cubicBezTo>
                    <a:pt x="767515" y="458619"/>
                    <a:pt x="820225" y="646541"/>
                    <a:pt x="769807" y="679771"/>
                  </a:cubicBezTo>
                  <a:cubicBezTo>
                    <a:pt x="719389" y="713001"/>
                    <a:pt x="563551" y="585810"/>
                    <a:pt x="515425" y="617894"/>
                  </a:cubicBezTo>
                  <a:cubicBezTo>
                    <a:pt x="467299" y="649978"/>
                    <a:pt x="522300" y="839046"/>
                    <a:pt x="481049" y="872276"/>
                  </a:cubicBezTo>
                  <a:cubicBezTo>
                    <a:pt x="439798" y="905506"/>
                    <a:pt x="303440" y="785191"/>
                    <a:pt x="267918" y="817275"/>
                  </a:cubicBezTo>
                  <a:cubicBezTo>
                    <a:pt x="232396" y="849359"/>
                    <a:pt x="310315" y="1029259"/>
                    <a:pt x="267918" y="1064781"/>
                  </a:cubicBezTo>
                  <a:cubicBezTo>
                    <a:pt x="225521" y="1100303"/>
                    <a:pt x="52495" y="1002904"/>
                    <a:pt x="13536" y="1030405"/>
                  </a:cubicBezTo>
                  <a:cubicBezTo>
                    <a:pt x="-25423" y="1057906"/>
                    <a:pt x="31870" y="1196556"/>
                    <a:pt x="34162" y="1229786"/>
                  </a:cubicBezTo>
                </a:path>
              </a:pathLst>
            </a:custGeom>
            <a:noFill/>
            <a:ln w="22225">
              <a:solidFill>
                <a:srgbClr val="FF0000"/>
              </a:solidFill>
              <a:tailEnd type="triangl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Freeform 27"/>
            <p:cNvSpPr/>
            <p:nvPr/>
          </p:nvSpPr>
          <p:spPr>
            <a:xfrm rot="12468648" flipH="1">
              <a:off x="8142624" y="2280729"/>
              <a:ext cx="1143167" cy="958858"/>
            </a:xfrm>
            <a:custGeom>
              <a:avLst/>
              <a:gdLst>
                <a:gd name="connsiteX0" fmla="*/ 1498577 w 1498577"/>
                <a:gd name="connsiteY0" fmla="*/ 33503 h 1229786"/>
                <a:gd name="connsiteX1" fmla="*/ 1326697 w 1498577"/>
                <a:gd name="connsiteY1" fmla="*/ 12878 h 1229786"/>
                <a:gd name="connsiteX2" fmla="*/ 1312947 w 1498577"/>
                <a:gd name="connsiteY2" fmla="*/ 205383 h 1229786"/>
                <a:gd name="connsiteX3" fmla="*/ 1092941 w 1498577"/>
                <a:gd name="connsiteY3" fmla="*/ 191632 h 1229786"/>
                <a:gd name="connsiteX4" fmla="*/ 1072315 w 1498577"/>
                <a:gd name="connsiteY4" fmla="*/ 439139 h 1229786"/>
                <a:gd name="connsiteX5" fmla="*/ 817933 w 1498577"/>
                <a:gd name="connsiteY5" fmla="*/ 418514 h 1229786"/>
                <a:gd name="connsiteX6" fmla="*/ 769807 w 1498577"/>
                <a:gd name="connsiteY6" fmla="*/ 679771 h 1229786"/>
                <a:gd name="connsiteX7" fmla="*/ 515425 w 1498577"/>
                <a:gd name="connsiteY7" fmla="*/ 617894 h 1229786"/>
                <a:gd name="connsiteX8" fmla="*/ 481049 w 1498577"/>
                <a:gd name="connsiteY8" fmla="*/ 872276 h 1229786"/>
                <a:gd name="connsiteX9" fmla="*/ 267918 w 1498577"/>
                <a:gd name="connsiteY9" fmla="*/ 817275 h 1229786"/>
                <a:gd name="connsiteX10" fmla="*/ 267918 w 1498577"/>
                <a:gd name="connsiteY10" fmla="*/ 1064781 h 1229786"/>
                <a:gd name="connsiteX11" fmla="*/ 13536 w 1498577"/>
                <a:gd name="connsiteY11" fmla="*/ 1030405 h 1229786"/>
                <a:gd name="connsiteX12" fmla="*/ 34162 w 1498577"/>
                <a:gd name="connsiteY12" fmla="*/ 1229786 h 122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8577" h="1229786">
                  <a:moveTo>
                    <a:pt x="1498577" y="33503"/>
                  </a:moveTo>
                  <a:cubicBezTo>
                    <a:pt x="1428106" y="8867"/>
                    <a:pt x="1357635" y="-15769"/>
                    <a:pt x="1326697" y="12878"/>
                  </a:cubicBezTo>
                  <a:cubicBezTo>
                    <a:pt x="1295759" y="41525"/>
                    <a:pt x="1351906" y="175591"/>
                    <a:pt x="1312947" y="205383"/>
                  </a:cubicBezTo>
                  <a:cubicBezTo>
                    <a:pt x="1273988" y="235175"/>
                    <a:pt x="1133046" y="152673"/>
                    <a:pt x="1092941" y="191632"/>
                  </a:cubicBezTo>
                  <a:cubicBezTo>
                    <a:pt x="1052836" y="230591"/>
                    <a:pt x="1118150" y="401325"/>
                    <a:pt x="1072315" y="439139"/>
                  </a:cubicBezTo>
                  <a:cubicBezTo>
                    <a:pt x="1026480" y="476953"/>
                    <a:pt x="868351" y="378409"/>
                    <a:pt x="817933" y="418514"/>
                  </a:cubicBezTo>
                  <a:cubicBezTo>
                    <a:pt x="767515" y="458619"/>
                    <a:pt x="820225" y="646541"/>
                    <a:pt x="769807" y="679771"/>
                  </a:cubicBezTo>
                  <a:cubicBezTo>
                    <a:pt x="719389" y="713001"/>
                    <a:pt x="563551" y="585810"/>
                    <a:pt x="515425" y="617894"/>
                  </a:cubicBezTo>
                  <a:cubicBezTo>
                    <a:pt x="467299" y="649978"/>
                    <a:pt x="522300" y="839046"/>
                    <a:pt x="481049" y="872276"/>
                  </a:cubicBezTo>
                  <a:cubicBezTo>
                    <a:pt x="439798" y="905506"/>
                    <a:pt x="303440" y="785191"/>
                    <a:pt x="267918" y="817275"/>
                  </a:cubicBezTo>
                  <a:cubicBezTo>
                    <a:pt x="232396" y="849359"/>
                    <a:pt x="310315" y="1029259"/>
                    <a:pt x="267918" y="1064781"/>
                  </a:cubicBezTo>
                  <a:cubicBezTo>
                    <a:pt x="225521" y="1100303"/>
                    <a:pt x="52495" y="1002904"/>
                    <a:pt x="13536" y="1030405"/>
                  </a:cubicBezTo>
                  <a:cubicBezTo>
                    <a:pt x="-25423" y="1057906"/>
                    <a:pt x="31870" y="1196556"/>
                    <a:pt x="34162" y="1229786"/>
                  </a:cubicBezTo>
                </a:path>
              </a:pathLst>
            </a:custGeom>
            <a:noFill/>
            <a:ln w="22225">
              <a:solidFill>
                <a:srgbClr val="FF0000"/>
              </a:solidFill>
              <a:tailEnd type="triangl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3" name="Group 32"/>
          <p:cNvGrpSpPr/>
          <p:nvPr/>
        </p:nvGrpSpPr>
        <p:grpSpPr>
          <a:xfrm>
            <a:off x="6146204" y="4639662"/>
            <a:ext cx="2661634" cy="794855"/>
            <a:chOff x="6237916" y="4784624"/>
            <a:chExt cx="2661634" cy="794855"/>
          </a:xfrm>
        </p:grpSpPr>
        <p:sp>
          <p:nvSpPr>
            <p:cNvPr id="29" name="Freeform 28"/>
            <p:cNvSpPr/>
            <p:nvPr/>
          </p:nvSpPr>
          <p:spPr>
            <a:xfrm rot="2260870">
              <a:off x="6237916" y="4784740"/>
              <a:ext cx="487082" cy="399717"/>
            </a:xfrm>
            <a:custGeom>
              <a:avLst/>
              <a:gdLst>
                <a:gd name="connsiteX0" fmla="*/ 1498577 w 1498577"/>
                <a:gd name="connsiteY0" fmla="*/ 33503 h 1229786"/>
                <a:gd name="connsiteX1" fmla="*/ 1326697 w 1498577"/>
                <a:gd name="connsiteY1" fmla="*/ 12878 h 1229786"/>
                <a:gd name="connsiteX2" fmla="*/ 1312947 w 1498577"/>
                <a:gd name="connsiteY2" fmla="*/ 205383 h 1229786"/>
                <a:gd name="connsiteX3" fmla="*/ 1092941 w 1498577"/>
                <a:gd name="connsiteY3" fmla="*/ 191632 h 1229786"/>
                <a:gd name="connsiteX4" fmla="*/ 1072315 w 1498577"/>
                <a:gd name="connsiteY4" fmla="*/ 439139 h 1229786"/>
                <a:gd name="connsiteX5" fmla="*/ 817933 w 1498577"/>
                <a:gd name="connsiteY5" fmla="*/ 418514 h 1229786"/>
                <a:gd name="connsiteX6" fmla="*/ 769807 w 1498577"/>
                <a:gd name="connsiteY6" fmla="*/ 679771 h 1229786"/>
                <a:gd name="connsiteX7" fmla="*/ 515425 w 1498577"/>
                <a:gd name="connsiteY7" fmla="*/ 617894 h 1229786"/>
                <a:gd name="connsiteX8" fmla="*/ 481049 w 1498577"/>
                <a:gd name="connsiteY8" fmla="*/ 872276 h 1229786"/>
                <a:gd name="connsiteX9" fmla="*/ 267918 w 1498577"/>
                <a:gd name="connsiteY9" fmla="*/ 817275 h 1229786"/>
                <a:gd name="connsiteX10" fmla="*/ 267918 w 1498577"/>
                <a:gd name="connsiteY10" fmla="*/ 1064781 h 1229786"/>
                <a:gd name="connsiteX11" fmla="*/ 13536 w 1498577"/>
                <a:gd name="connsiteY11" fmla="*/ 1030405 h 1229786"/>
                <a:gd name="connsiteX12" fmla="*/ 34162 w 1498577"/>
                <a:gd name="connsiteY12" fmla="*/ 1229786 h 122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8577" h="1229786">
                  <a:moveTo>
                    <a:pt x="1498577" y="33503"/>
                  </a:moveTo>
                  <a:cubicBezTo>
                    <a:pt x="1428106" y="8867"/>
                    <a:pt x="1357635" y="-15769"/>
                    <a:pt x="1326697" y="12878"/>
                  </a:cubicBezTo>
                  <a:cubicBezTo>
                    <a:pt x="1295759" y="41525"/>
                    <a:pt x="1351906" y="175591"/>
                    <a:pt x="1312947" y="205383"/>
                  </a:cubicBezTo>
                  <a:cubicBezTo>
                    <a:pt x="1273988" y="235175"/>
                    <a:pt x="1133046" y="152673"/>
                    <a:pt x="1092941" y="191632"/>
                  </a:cubicBezTo>
                  <a:cubicBezTo>
                    <a:pt x="1052836" y="230591"/>
                    <a:pt x="1118150" y="401325"/>
                    <a:pt x="1072315" y="439139"/>
                  </a:cubicBezTo>
                  <a:cubicBezTo>
                    <a:pt x="1026480" y="476953"/>
                    <a:pt x="868351" y="378409"/>
                    <a:pt x="817933" y="418514"/>
                  </a:cubicBezTo>
                  <a:cubicBezTo>
                    <a:pt x="767515" y="458619"/>
                    <a:pt x="820225" y="646541"/>
                    <a:pt x="769807" y="679771"/>
                  </a:cubicBezTo>
                  <a:cubicBezTo>
                    <a:pt x="719389" y="713001"/>
                    <a:pt x="563551" y="585810"/>
                    <a:pt x="515425" y="617894"/>
                  </a:cubicBezTo>
                  <a:cubicBezTo>
                    <a:pt x="467299" y="649978"/>
                    <a:pt x="522300" y="839046"/>
                    <a:pt x="481049" y="872276"/>
                  </a:cubicBezTo>
                  <a:cubicBezTo>
                    <a:pt x="439798" y="905506"/>
                    <a:pt x="303440" y="785191"/>
                    <a:pt x="267918" y="817275"/>
                  </a:cubicBezTo>
                  <a:cubicBezTo>
                    <a:pt x="232396" y="849359"/>
                    <a:pt x="310315" y="1029259"/>
                    <a:pt x="267918" y="1064781"/>
                  </a:cubicBezTo>
                  <a:cubicBezTo>
                    <a:pt x="225521" y="1100303"/>
                    <a:pt x="52495" y="1002904"/>
                    <a:pt x="13536" y="1030405"/>
                  </a:cubicBezTo>
                  <a:cubicBezTo>
                    <a:pt x="-25423" y="1057906"/>
                    <a:pt x="31870" y="1196556"/>
                    <a:pt x="34162" y="1229786"/>
                  </a:cubicBezTo>
                </a:path>
              </a:pathLst>
            </a:custGeom>
            <a:noFill/>
            <a:ln w="22225">
              <a:solidFill>
                <a:schemeClr val="accent6"/>
              </a:solidFill>
              <a:tailEnd type="non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6859633" y="4784624"/>
              <a:ext cx="2039917" cy="369332"/>
            </a:xfrm>
            <a:prstGeom prst="rect">
              <a:avLst/>
            </a:prstGeom>
            <a:noFill/>
          </p:spPr>
          <p:txBody>
            <a:bodyPr wrap="none" rtlCol="0">
              <a:spAutoFit/>
            </a:bodyPr>
            <a:lstStyle/>
            <a:p>
              <a:r>
                <a:rPr lang="en-US" sz="1800" dirty="0" smtClean="0"/>
                <a:t>Transmitted Wave</a:t>
              </a:r>
              <a:endParaRPr lang="en-US" sz="1800" dirty="0"/>
            </a:p>
          </p:txBody>
        </p:sp>
        <p:sp>
          <p:nvSpPr>
            <p:cNvPr id="31" name="TextBox 30"/>
            <p:cNvSpPr txBox="1"/>
            <p:nvPr/>
          </p:nvSpPr>
          <p:spPr>
            <a:xfrm>
              <a:off x="6859633" y="5175524"/>
              <a:ext cx="1791965" cy="369332"/>
            </a:xfrm>
            <a:prstGeom prst="rect">
              <a:avLst/>
            </a:prstGeom>
            <a:noFill/>
          </p:spPr>
          <p:txBody>
            <a:bodyPr wrap="none" rtlCol="0">
              <a:spAutoFit/>
            </a:bodyPr>
            <a:lstStyle/>
            <a:p>
              <a:r>
                <a:rPr lang="en-US" sz="1800" dirty="0" smtClean="0"/>
                <a:t>Received Wave</a:t>
              </a:r>
              <a:endParaRPr lang="en-US" sz="1800" dirty="0"/>
            </a:p>
          </p:txBody>
        </p:sp>
        <p:sp>
          <p:nvSpPr>
            <p:cNvPr id="32" name="Freeform 31"/>
            <p:cNvSpPr/>
            <p:nvPr/>
          </p:nvSpPr>
          <p:spPr>
            <a:xfrm rot="2260870">
              <a:off x="6241754" y="5179762"/>
              <a:ext cx="487082" cy="399717"/>
            </a:xfrm>
            <a:custGeom>
              <a:avLst/>
              <a:gdLst>
                <a:gd name="connsiteX0" fmla="*/ 1498577 w 1498577"/>
                <a:gd name="connsiteY0" fmla="*/ 33503 h 1229786"/>
                <a:gd name="connsiteX1" fmla="*/ 1326697 w 1498577"/>
                <a:gd name="connsiteY1" fmla="*/ 12878 h 1229786"/>
                <a:gd name="connsiteX2" fmla="*/ 1312947 w 1498577"/>
                <a:gd name="connsiteY2" fmla="*/ 205383 h 1229786"/>
                <a:gd name="connsiteX3" fmla="*/ 1092941 w 1498577"/>
                <a:gd name="connsiteY3" fmla="*/ 191632 h 1229786"/>
                <a:gd name="connsiteX4" fmla="*/ 1072315 w 1498577"/>
                <a:gd name="connsiteY4" fmla="*/ 439139 h 1229786"/>
                <a:gd name="connsiteX5" fmla="*/ 817933 w 1498577"/>
                <a:gd name="connsiteY5" fmla="*/ 418514 h 1229786"/>
                <a:gd name="connsiteX6" fmla="*/ 769807 w 1498577"/>
                <a:gd name="connsiteY6" fmla="*/ 679771 h 1229786"/>
                <a:gd name="connsiteX7" fmla="*/ 515425 w 1498577"/>
                <a:gd name="connsiteY7" fmla="*/ 617894 h 1229786"/>
                <a:gd name="connsiteX8" fmla="*/ 481049 w 1498577"/>
                <a:gd name="connsiteY8" fmla="*/ 872276 h 1229786"/>
                <a:gd name="connsiteX9" fmla="*/ 267918 w 1498577"/>
                <a:gd name="connsiteY9" fmla="*/ 817275 h 1229786"/>
                <a:gd name="connsiteX10" fmla="*/ 267918 w 1498577"/>
                <a:gd name="connsiteY10" fmla="*/ 1064781 h 1229786"/>
                <a:gd name="connsiteX11" fmla="*/ 13536 w 1498577"/>
                <a:gd name="connsiteY11" fmla="*/ 1030405 h 1229786"/>
                <a:gd name="connsiteX12" fmla="*/ 34162 w 1498577"/>
                <a:gd name="connsiteY12" fmla="*/ 1229786 h 122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8577" h="1229786">
                  <a:moveTo>
                    <a:pt x="1498577" y="33503"/>
                  </a:moveTo>
                  <a:cubicBezTo>
                    <a:pt x="1428106" y="8867"/>
                    <a:pt x="1357635" y="-15769"/>
                    <a:pt x="1326697" y="12878"/>
                  </a:cubicBezTo>
                  <a:cubicBezTo>
                    <a:pt x="1295759" y="41525"/>
                    <a:pt x="1351906" y="175591"/>
                    <a:pt x="1312947" y="205383"/>
                  </a:cubicBezTo>
                  <a:cubicBezTo>
                    <a:pt x="1273988" y="235175"/>
                    <a:pt x="1133046" y="152673"/>
                    <a:pt x="1092941" y="191632"/>
                  </a:cubicBezTo>
                  <a:cubicBezTo>
                    <a:pt x="1052836" y="230591"/>
                    <a:pt x="1118150" y="401325"/>
                    <a:pt x="1072315" y="439139"/>
                  </a:cubicBezTo>
                  <a:cubicBezTo>
                    <a:pt x="1026480" y="476953"/>
                    <a:pt x="868351" y="378409"/>
                    <a:pt x="817933" y="418514"/>
                  </a:cubicBezTo>
                  <a:cubicBezTo>
                    <a:pt x="767515" y="458619"/>
                    <a:pt x="820225" y="646541"/>
                    <a:pt x="769807" y="679771"/>
                  </a:cubicBezTo>
                  <a:cubicBezTo>
                    <a:pt x="719389" y="713001"/>
                    <a:pt x="563551" y="585810"/>
                    <a:pt x="515425" y="617894"/>
                  </a:cubicBezTo>
                  <a:cubicBezTo>
                    <a:pt x="467299" y="649978"/>
                    <a:pt x="522300" y="839046"/>
                    <a:pt x="481049" y="872276"/>
                  </a:cubicBezTo>
                  <a:cubicBezTo>
                    <a:pt x="439798" y="905506"/>
                    <a:pt x="303440" y="785191"/>
                    <a:pt x="267918" y="817275"/>
                  </a:cubicBezTo>
                  <a:cubicBezTo>
                    <a:pt x="232396" y="849359"/>
                    <a:pt x="310315" y="1029259"/>
                    <a:pt x="267918" y="1064781"/>
                  </a:cubicBezTo>
                  <a:cubicBezTo>
                    <a:pt x="225521" y="1100303"/>
                    <a:pt x="52495" y="1002904"/>
                    <a:pt x="13536" y="1030405"/>
                  </a:cubicBezTo>
                  <a:cubicBezTo>
                    <a:pt x="-25423" y="1057906"/>
                    <a:pt x="31870" y="1196556"/>
                    <a:pt x="34162" y="1229786"/>
                  </a:cubicBezTo>
                </a:path>
              </a:pathLst>
            </a:custGeom>
            <a:noFill/>
            <a:ln w="22225">
              <a:solidFill>
                <a:srgbClr val="FF0000"/>
              </a:solidFill>
              <a:tailEnd type="non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4" name="TextBox 33"/>
          <p:cNvSpPr txBox="1"/>
          <p:nvPr/>
        </p:nvSpPr>
        <p:spPr>
          <a:xfrm>
            <a:off x="8930953" y="4556899"/>
            <a:ext cx="2774738" cy="1323439"/>
          </a:xfrm>
          <a:prstGeom prst="rect">
            <a:avLst/>
          </a:prstGeom>
          <a:noFill/>
        </p:spPr>
        <p:txBody>
          <a:bodyPr wrap="square" rtlCol="0">
            <a:spAutoFit/>
          </a:bodyPr>
          <a:lstStyle/>
          <a:p>
            <a:r>
              <a:rPr lang="en-US" sz="2000" dirty="0" smtClean="0"/>
              <a:t>Radar signals being transmitted and received on the SRTM mission (not to scale) </a:t>
            </a:r>
            <a:endParaRPr lang="en-US" sz="2000" dirty="0"/>
          </a:p>
        </p:txBody>
      </p:sp>
      <p:cxnSp>
        <p:nvCxnSpPr>
          <p:cNvPr id="38" name="Straight Connector 37"/>
          <p:cNvCxnSpPr/>
          <p:nvPr/>
        </p:nvCxnSpPr>
        <p:spPr>
          <a:xfrm>
            <a:off x="8428077" y="1303728"/>
            <a:ext cx="1852387" cy="3309"/>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8832332" y="1120716"/>
            <a:ext cx="1043876" cy="369332"/>
          </a:xfrm>
          <a:prstGeom prst="rect">
            <a:avLst/>
          </a:prstGeom>
          <a:solidFill>
            <a:schemeClr val="bg1">
              <a:lumMod val="95000"/>
            </a:schemeClr>
          </a:solidFill>
        </p:spPr>
        <p:txBody>
          <a:bodyPr wrap="none" rtlCol="0">
            <a:spAutoFit/>
          </a:bodyPr>
          <a:lstStyle/>
          <a:p>
            <a:pPr algn="ctr"/>
            <a:r>
              <a:rPr lang="en-US" sz="1800" dirty="0" smtClean="0"/>
              <a:t>baseline</a:t>
            </a:r>
            <a:endParaRPr lang="en-US" sz="1800" dirty="0"/>
          </a:p>
        </p:txBody>
      </p:sp>
      <p:pic>
        <p:nvPicPr>
          <p:cNvPr id="40" name="Picture 39"/>
          <p:cNvPicPr>
            <a:picLocks noChangeAspect="1"/>
          </p:cNvPicPr>
          <p:nvPr/>
        </p:nvPicPr>
        <p:blipFill>
          <a:blip r:embed="rId9"/>
          <a:stretch>
            <a:fillRect/>
          </a:stretch>
        </p:blipFill>
        <p:spPr>
          <a:xfrm>
            <a:off x="13387923" y="2108068"/>
            <a:ext cx="4445000" cy="2413000"/>
          </a:xfrm>
          <a:prstGeom prst="rect">
            <a:avLst/>
          </a:prstGeom>
        </p:spPr>
      </p:pic>
    </p:spTree>
    <p:extLst>
      <p:ext uri="{BB962C8B-B14F-4D97-AF65-F5344CB8AC3E}">
        <p14:creationId xmlns:p14="http://schemas.microsoft.com/office/powerpoint/2010/main" val="2862931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NASA SRTM Version 3.0 (SRTM Plus)</a:t>
            </a:r>
            <a:endParaRPr lang="en-US" dirty="0"/>
          </a:p>
        </p:txBody>
      </p:sp>
      <p:sp>
        <p:nvSpPr>
          <p:cNvPr id="9" name="Content Placeholder 8"/>
          <p:cNvSpPr>
            <a:spLocks noGrp="1"/>
          </p:cNvSpPr>
          <p:nvPr>
            <p:ph idx="1"/>
          </p:nvPr>
        </p:nvSpPr>
        <p:spPr>
          <a:xfrm>
            <a:off x="482067" y="1474335"/>
            <a:ext cx="6346996" cy="4843810"/>
          </a:xfrm>
        </p:spPr>
        <p:txBody>
          <a:bodyPr/>
          <a:lstStyle/>
          <a:p>
            <a:r>
              <a:rPr lang="en-US" dirty="0"/>
              <a:t>As of </a:t>
            </a:r>
            <a:r>
              <a:rPr lang="en-US" dirty="0" smtClean="0"/>
              <a:t>2015, </a:t>
            </a:r>
            <a:r>
              <a:rPr lang="en-US" dirty="0"/>
              <a:t>terrain data are available at </a:t>
            </a:r>
            <a:r>
              <a:rPr lang="en-US" dirty="0" smtClean="0"/>
              <a:t/>
            </a:r>
            <a:br>
              <a:rPr lang="en-US" dirty="0" smtClean="0"/>
            </a:br>
            <a:r>
              <a:rPr lang="en-US" dirty="0" smtClean="0"/>
              <a:t>1 </a:t>
            </a:r>
            <a:r>
              <a:rPr lang="en-US" dirty="0"/>
              <a:t>arc second or 30 m spatial resolution</a:t>
            </a:r>
          </a:p>
          <a:p>
            <a:r>
              <a:rPr lang="en-US" dirty="0"/>
              <a:t>Eliminated voids in SRTM data by filling with:</a:t>
            </a:r>
          </a:p>
          <a:p>
            <a:pPr lvl="1"/>
            <a:r>
              <a:rPr lang="en-US" dirty="0"/>
              <a:t>ASTER GDEM2</a:t>
            </a:r>
          </a:p>
          <a:p>
            <a:pPr lvl="1"/>
            <a:r>
              <a:rPr lang="en-US" dirty="0"/>
              <a:t>USGS GMTED2010</a:t>
            </a:r>
          </a:p>
          <a:p>
            <a:pPr lvl="1"/>
            <a:r>
              <a:rPr lang="en-US" dirty="0"/>
              <a:t>USGS National Elevation Dataset (NED)</a:t>
            </a:r>
          </a:p>
          <a:p>
            <a:endParaRPr lang="en-US" dirty="0"/>
          </a:p>
        </p:txBody>
      </p:sp>
      <p:sp>
        <p:nvSpPr>
          <p:cNvPr id="12" name="Content Placeholder 11"/>
          <p:cNvSpPr>
            <a:spLocks noGrp="1"/>
          </p:cNvSpPr>
          <p:nvPr>
            <p:ph sz="quarter" idx="13"/>
          </p:nvPr>
        </p:nvSpPr>
        <p:spPr/>
        <p:txBody>
          <a:bodyPr/>
          <a:lstStyle/>
          <a:p>
            <a:pPr algn="r"/>
            <a:r>
              <a:rPr lang="en-US" dirty="0" smtClean="0"/>
              <a:t>mage Credit: WWF</a:t>
            </a:r>
            <a:endParaRPr lang="en-US" dirty="0"/>
          </a:p>
        </p:txBody>
      </p:sp>
      <p:pic>
        <p:nvPicPr>
          <p:cNvPr id="13" name="Picture 12"/>
          <p:cNvPicPr>
            <a:picLocks noChangeAspect="1"/>
          </p:cNvPicPr>
          <p:nvPr/>
        </p:nvPicPr>
        <p:blipFill>
          <a:blip r:embed="rId3"/>
          <a:stretch>
            <a:fillRect/>
          </a:stretch>
        </p:blipFill>
        <p:spPr>
          <a:xfrm>
            <a:off x="7222603" y="1474334"/>
            <a:ext cx="4483089" cy="4483089"/>
          </a:xfrm>
          <a:prstGeom prst="rect">
            <a:avLst/>
          </a:prstGeom>
        </p:spPr>
      </p:pic>
    </p:spTree>
    <p:extLst>
      <p:ext uri="{BB962C8B-B14F-4D97-AF65-F5344CB8AC3E}">
        <p14:creationId xmlns:p14="http://schemas.microsoft.com/office/powerpoint/2010/main" val="1616398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mtClean="0"/>
              <a:t>Advanced Spaceborne Thermal and Reflection Radiometer (ASTER)</a:t>
            </a:r>
            <a:endParaRPr lang="en-US" dirty="0"/>
          </a:p>
        </p:txBody>
      </p:sp>
      <p:sp>
        <p:nvSpPr>
          <p:cNvPr id="8" name="Content Placeholder 7"/>
          <p:cNvSpPr>
            <a:spLocks noGrp="1"/>
          </p:cNvSpPr>
          <p:nvPr>
            <p:ph idx="1"/>
          </p:nvPr>
        </p:nvSpPr>
        <p:spPr>
          <a:xfrm>
            <a:off x="482067" y="1474335"/>
            <a:ext cx="5577840" cy="4058364"/>
          </a:xfrm>
        </p:spPr>
        <p:txBody>
          <a:bodyPr>
            <a:normAutofit lnSpcReduction="10000"/>
          </a:bodyPr>
          <a:lstStyle/>
          <a:p>
            <a:r>
              <a:rPr lang="en-US" dirty="0" smtClean="0"/>
              <a:t>Onboard Terra</a:t>
            </a:r>
          </a:p>
          <a:p>
            <a:pPr lvl="1"/>
            <a:r>
              <a:rPr lang="en-US" dirty="0" smtClean="0"/>
              <a:t>Polar orbiting satellite launched Dec 1999</a:t>
            </a:r>
          </a:p>
          <a:p>
            <a:r>
              <a:rPr lang="en-US" dirty="0" smtClean="0"/>
              <a:t>Spatial Coverage and Resolution</a:t>
            </a:r>
          </a:p>
          <a:p>
            <a:pPr lvl="1"/>
            <a:r>
              <a:rPr lang="en-US" dirty="0" smtClean="0"/>
              <a:t>Global</a:t>
            </a:r>
          </a:p>
          <a:p>
            <a:pPr lvl="1"/>
            <a:r>
              <a:rPr lang="en-US" dirty="0" smtClean="0"/>
              <a:t>Swath Width: 60 km</a:t>
            </a:r>
          </a:p>
          <a:p>
            <a:pPr lvl="1"/>
            <a:r>
              <a:rPr lang="en-US" dirty="0" smtClean="0"/>
              <a:t>Spatial Resolution Varies: </a:t>
            </a:r>
          </a:p>
          <a:p>
            <a:pPr lvl="2"/>
            <a:r>
              <a:rPr lang="en-US" dirty="0" smtClean="0"/>
              <a:t>15 m</a:t>
            </a:r>
          </a:p>
          <a:p>
            <a:pPr lvl="2"/>
            <a:r>
              <a:rPr lang="en-US" dirty="0" smtClean="0"/>
              <a:t>30 m </a:t>
            </a:r>
          </a:p>
          <a:p>
            <a:pPr lvl="2"/>
            <a:r>
              <a:rPr lang="en-US" dirty="0" smtClean="0"/>
              <a:t>90 m</a:t>
            </a:r>
          </a:p>
        </p:txBody>
      </p:sp>
      <p:sp>
        <p:nvSpPr>
          <p:cNvPr id="9" name="Text Placeholder 8"/>
          <p:cNvSpPr>
            <a:spLocks noGrp="1"/>
          </p:cNvSpPr>
          <p:nvPr>
            <p:ph type="body" sz="quarter" idx="10"/>
          </p:nvPr>
        </p:nvSpPr>
        <p:spPr/>
        <p:txBody>
          <a:bodyPr/>
          <a:lstStyle/>
          <a:p>
            <a:r>
              <a:rPr lang="en-US" smtClean="0">
                <a:hlinkClick r:id="rId2"/>
              </a:rPr>
              <a:t>http://asterweb.jpl.nasa.gov/</a:t>
            </a:r>
            <a:r>
              <a:rPr lang="en-US" smtClean="0"/>
              <a:t> </a:t>
            </a:r>
            <a:endParaRPr lang="en-US" dirty="0"/>
          </a:p>
        </p:txBody>
      </p:sp>
      <p:sp>
        <p:nvSpPr>
          <p:cNvPr id="20" name="Content Placeholder 19"/>
          <p:cNvSpPr>
            <a:spLocks noGrp="1"/>
          </p:cNvSpPr>
          <p:nvPr>
            <p:ph idx="11"/>
          </p:nvPr>
        </p:nvSpPr>
        <p:spPr>
          <a:xfrm>
            <a:off x="6128918" y="1474335"/>
            <a:ext cx="5577840" cy="4251960"/>
          </a:xfrm>
        </p:spPr>
        <p:txBody>
          <a:bodyPr/>
          <a:lstStyle/>
          <a:p>
            <a:endParaRPr lang="en-US"/>
          </a:p>
        </p:txBody>
      </p:sp>
      <p:sp>
        <p:nvSpPr>
          <p:cNvPr id="21" name="Content Placeholder 20"/>
          <p:cNvSpPr>
            <a:spLocks noGrp="1"/>
          </p:cNvSpPr>
          <p:nvPr>
            <p:ph sz="quarter" idx="12"/>
          </p:nvPr>
        </p:nvSpPr>
        <p:spPr>
          <a:xfrm>
            <a:off x="483134" y="5686196"/>
            <a:ext cx="5576774" cy="631950"/>
          </a:xfrm>
        </p:spPr>
        <p:txBody>
          <a:bodyPr/>
          <a:lstStyle/>
          <a:p>
            <a:pPr algn="r"/>
            <a:r>
              <a:rPr lang="en-US" sz="1600" dirty="0" smtClean="0"/>
              <a:t>Images of New Zealand glaciers in </a:t>
            </a:r>
            <a:br>
              <a:rPr lang="en-US" sz="1600" dirty="0" smtClean="0"/>
            </a:br>
            <a:r>
              <a:rPr lang="en-US" sz="1600" dirty="0" smtClean="0"/>
              <a:t>1990 (Landsat, top) and 2017 (ASTER, bottom)</a:t>
            </a:r>
            <a:endParaRPr lang="en-US" sz="1600" dirty="0"/>
          </a:p>
        </p:txBody>
      </p:sp>
      <p:sp>
        <p:nvSpPr>
          <p:cNvPr id="22" name="Content Placeholder 21"/>
          <p:cNvSpPr>
            <a:spLocks noGrp="1"/>
          </p:cNvSpPr>
          <p:nvPr>
            <p:ph sz="quarter" idx="13"/>
          </p:nvPr>
        </p:nvSpPr>
        <p:spPr/>
        <p:txBody>
          <a:bodyPr/>
          <a:lstStyle/>
          <a:p>
            <a:endParaRPr lang="en-US"/>
          </a:p>
        </p:txBody>
      </p:sp>
      <p:pic>
        <p:nvPicPr>
          <p:cNvPr id="23" name="Picture 22"/>
          <p:cNvPicPr>
            <a:picLocks noChangeAspect="1"/>
          </p:cNvPicPr>
          <p:nvPr/>
        </p:nvPicPr>
        <p:blipFill rotWithShape="1">
          <a:blip r:embed="rId3">
            <a:extLst>
              <a:ext uri="{28A0092B-C50C-407E-A947-70E740481C1C}">
                <a14:useLocalDpi xmlns:a14="http://schemas.microsoft.com/office/drawing/2010/main"/>
              </a:ext>
            </a:extLst>
          </a:blip>
          <a:srcRect r="-19"/>
          <a:stretch/>
        </p:blipFill>
        <p:spPr>
          <a:xfrm>
            <a:off x="6118758" y="1474335"/>
            <a:ext cx="5588000" cy="2426333"/>
          </a:xfrm>
          <a:prstGeom prst="rect">
            <a:avLst/>
          </a:prstGeom>
        </p:spPr>
      </p:pic>
      <p:pic>
        <p:nvPicPr>
          <p:cNvPr id="24" name="Picture 23"/>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6117692" y="3896240"/>
            <a:ext cx="5588000" cy="2439496"/>
          </a:xfrm>
          <a:prstGeom prst="rect">
            <a:avLst/>
          </a:prstGeom>
        </p:spPr>
      </p:pic>
    </p:spTree>
    <p:extLst>
      <p:ext uri="{BB962C8B-B14F-4D97-AF65-F5344CB8AC3E}">
        <p14:creationId xmlns:p14="http://schemas.microsoft.com/office/powerpoint/2010/main" val="225607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 </a:t>
            </a:r>
            <a:r>
              <a:rPr lang="en-US" dirty="0" err="1" smtClean="0"/>
              <a:t>Spaceborne</a:t>
            </a:r>
            <a:r>
              <a:rPr lang="en-US" dirty="0" smtClean="0"/>
              <a:t> Thermal and Reflection Radiometer (ASTER)</a:t>
            </a:r>
            <a:endParaRPr lang="en-US" dirty="0"/>
          </a:p>
        </p:txBody>
      </p:sp>
      <p:sp>
        <p:nvSpPr>
          <p:cNvPr id="3" name="Content Placeholder 2"/>
          <p:cNvSpPr>
            <a:spLocks noGrp="1"/>
          </p:cNvSpPr>
          <p:nvPr>
            <p:ph idx="1"/>
          </p:nvPr>
        </p:nvSpPr>
        <p:spPr/>
        <p:txBody>
          <a:bodyPr/>
          <a:lstStyle/>
          <a:p>
            <a:r>
              <a:rPr lang="en-US" dirty="0"/>
              <a:t>Spectral Bands</a:t>
            </a:r>
          </a:p>
          <a:p>
            <a:pPr lvl="1"/>
            <a:r>
              <a:rPr lang="en-US" b="1" dirty="0"/>
              <a:t>14 bands </a:t>
            </a:r>
            <a:r>
              <a:rPr lang="en-US" dirty="0"/>
              <a:t>(visible to thermal IR bands)</a:t>
            </a:r>
          </a:p>
          <a:p>
            <a:pPr lvl="2"/>
            <a:r>
              <a:rPr lang="en-US" dirty="0"/>
              <a:t>Bands 1-3: 15 m (VNIR)</a:t>
            </a:r>
          </a:p>
          <a:p>
            <a:pPr lvl="2"/>
            <a:r>
              <a:rPr lang="en-US" dirty="0"/>
              <a:t>Bands 4-9: 30 m (SWIR)</a:t>
            </a:r>
          </a:p>
          <a:p>
            <a:pPr lvl="2"/>
            <a:r>
              <a:rPr lang="en-US" dirty="0"/>
              <a:t>Bands 10-14: 90 m (TIR)</a:t>
            </a:r>
          </a:p>
          <a:p>
            <a:r>
              <a:rPr lang="en-US" dirty="0"/>
              <a:t>Status alert: ASTER SWIR data acquired since Apr 2008 not usable</a:t>
            </a:r>
          </a:p>
          <a:p>
            <a:endParaRPr lang="en-US" dirty="0"/>
          </a:p>
        </p:txBody>
      </p:sp>
      <p:sp>
        <p:nvSpPr>
          <p:cNvPr id="4" name="Text Placeholder 3"/>
          <p:cNvSpPr>
            <a:spLocks noGrp="1"/>
          </p:cNvSpPr>
          <p:nvPr>
            <p:ph type="body" sz="quarter" idx="10"/>
          </p:nvPr>
        </p:nvSpPr>
        <p:spPr/>
        <p:txBody>
          <a:bodyPr/>
          <a:lstStyle/>
          <a:p>
            <a:r>
              <a:rPr lang="en-US" dirty="0">
                <a:hlinkClick r:id="rId2"/>
              </a:rPr>
              <a:t>http://</a:t>
            </a:r>
            <a:r>
              <a:rPr lang="en-US" dirty="0" smtClean="0">
                <a:hlinkClick r:id="rId2"/>
              </a:rPr>
              <a:t>asterweb.jpl.nasa.gov/</a:t>
            </a:r>
            <a:r>
              <a:rPr lang="en-US" dirty="0" smtClean="0"/>
              <a:t> </a:t>
            </a:r>
            <a:endParaRPr lang="en-US" dirty="0"/>
          </a:p>
        </p:txBody>
      </p:sp>
      <p:sp>
        <p:nvSpPr>
          <p:cNvPr id="5" name="Content Placeholder 4"/>
          <p:cNvSpPr>
            <a:spLocks noGrp="1"/>
          </p:cNvSpPr>
          <p:nvPr>
            <p:ph idx="11"/>
          </p:nvPr>
        </p:nvSpPr>
        <p:spPr/>
        <p:txBody>
          <a:bodyPr/>
          <a:lstStyle/>
          <a:p>
            <a:endParaRPr lang="en-US"/>
          </a:p>
        </p:txBody>
      </p:sp>
      <p:sp>
        <p:nvSpPr>
          <p:cNvPr id="6" name="Content Placeholder 5"/>
          <p:cNvSpPr>
            <a:spLocks noGrp="1"/>
          </p:cNvSpPr>
          <p:nvPr>
            <p:ph sz="quarter" idx="12"/>
          </p:nvPr>
        </p:nvSpPr>
        <p:spPr/>
        <p:txBody>
          <a:bodyPr/>
          <a:lstStyle/>
          <a:p>
            <a:endParaRPr lang="en-US"/>
          </a:p>
        </p:txBody>
      </p:sp>
      <p:sp>
        <p:nvSpPr>
          <p:cNvPr id="7" name="Content Placeholder 6"/>
          <p:cNvSpPr>
            <a:spLocks noGrp="1"/>
          </p:cNvSpPr>
          <p:nvPr>
            <p:ph sz="quarter" idx="13"/>
          </p:nvPr>
        </p:nvSpPr>
        <p:spPr/>
        <p:txBody>
          <a:bodyPr/>
          <a:lstStyle/>
          <a:p>
            <a:endParaRPr lang="en-US"/>
          </a:p>
        </p:txBody>
      </p:sp>
      <p:pic>
        <p:nvPicPr>
          <p:cNvPr id="8" name="Shape 454"/>
          <p:cNvPicPr preferRelativeResize="0"/>
          <p:nvPr/>
        </p:nvPicPr>
        <p:blipFill rotWithShape="1">
          <a:blip r:embed="rId3">
            <a:alphaModFix/>
          </a:blip>
          <a:srcRect/>
          <a:stretch/>
        </p:blipFill>
        <p:spPr>
          <a:xfrm>
            <a:off x="6128918" y="1474335"/>
            <a:ext cx="5577840" cy="3802288"/>
          </a:xfrm>
          <a:prstGeom prst="rect">
            <a:avLst/>
          </a:prstGeom>
          <a:noFill/>
          <a:ln>
            <a:noFill/>
          </a:ln>
        </p:spPr>
      </p:pic>
    </p:spTree>
    <p:extLst>
      <p:ext uri="{BB962C8B-B14F-4D97-AF65-F5344CB8AC3E}">
        <p14:creationId xmlns:p14="http://schemas.microsoft.com/office/powerpoint/2010/main" val="1848909331"/>
      </p:ext>
    </p:extLst>
  </p:cSld>
  <p:clrMapOvr>
    <a:masterClrMapping/>
  </p:clrMapOvr>
</p:sld>
</file>

<file path=ppt/theme/theme1.xml><?xml version="1.0" encoding="utf-8"?>
<a:theme xmlns:a="http://schemas.openxmlformats.org/drawingml/2006/main" name="Dewberry">
  <a:themeElements>
    <a:clrScheme name="CBP-based">
      <a:dk1>
        <a:srgbClr val="000000"/>
      </a:dk1>
      <a:lt1>
        <a:srgbClr val="FFFFFF"/>
      </a:lt1>
      <a:dk2>
        <a:srgbClr val="44546A"/>
      </a:dk2>
      <a:lt2>
        <a:srgbClr val="E7E6E6"/>
      </a:lt2>
      <a:accent1>
        <a:srgbClr val="6A4C97"/>
      </a:accent1>
      <a:accent2>
        <a:srgbClr val="E87745"/>
      </a:accent2>
      <a:accent3>
        <a:srgbClr val="A5A5A5"/>
      </a:accent3>
      <a:accent4>
        <a:srgbClr val="E7B246"/>
      </a:accent4>
      <a:accent5>
        <a:srgbClr val="3288B4"/>
      </a:accent5>
      <a:accent6>
        <a:srgbClr val="7EB761"/>
      </a:accent6>
      <a:hlink>
        <a:srgbClr val="3288B4"/>
      </a:hlink>
      <a:folHlink>
        <a:srgbClr val="954F7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ewberry" id="{F198FD34-B2F1-FF4F-AE58-BFCC2503CED4}" vid="{786A75D7-5E43-604E-BCF0-211A77CEA88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Dewberry</Template>
  <TotalTime>9249</TotalTime>
  <Words>1240</Words>
  <Application>Microsoft Macintosh PowerPoint</Application>
  <PresentationFormat>Custom</PresentationFormat>
  <Paragraphs>200</Paragraphs>
  <Slides>25</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Calibri</vt:lpstr>
      <vt:lpstr>Arial</vt:lpstr>
      <vt:lpstr>Dewberry</vt:lpstr>
      <vt:lpstr>Overview of Digital Elevation from Shuttle Radar Topography Mission (SRTM) and Advanced Spaceborne Thermal Emission and Reflection Radiometer (ASTER)</vt:lpstr>
      <vt:lpstr>Learning Objectives</vt:lpstr>
      <vt:lpstr>Outline</vt:lpstr>
      <vt:lpstr>Overview of SRTM and ASTER DEM Data</vt:lpstr>
      <vt:lpstr>What is SRTM?</vt:lpstr>
      <vt:lpstr>SRTM Digital Terrain Data</vt:lpstr>
      <vt:lpstr>NASA SRTM Version 3.0 (SRTM Plus)</vt:lpstr>
      <vt:lpstr>Advanced Spaceborne Thermal and Reflection Radiometer (ASTER)</vt:lpstr>
      <vt:lpstr>Advanced Spaceborne Thermal and Reflection Radiometer (ASTER)</vt:lpstr>
      <vt:lpstr>ASTER Global Digital Elevation Model (GDEM V2)</vt:lpstr>
      <vt:lpstr>SRTM and GDEM2 Accuracy</vt:lpstr>
      <vt:lpstr>SRTM and GDEM2 Accuracy</vt:lpstr>
      <vt:lpstr>DEM Applications</vt:lpstr>
      <vt:lpstr>SRTM DEM Application in Flood Modeling</vt:lpstr>
      <vt:lpstr>SRTM and ASTER DEM Data Access</vt:lpstr>
      <vt:lpstr>Global Data Explorer (GDEx)</vt:lpstr>
      <vt:lpstr>SRTM V3 and ASTER DEM from GDEx</vt:lpstr>
      <vt:lpstr>SRTM V3 and ASTER DEM from GDEx</vt:lpstr>
      <vt:lpstr>GDEx: SRTM Data Selection</vt:lpstr>
      <vt:lpstr>SRTM Data from CGIAR-CSI</vt:lpstr>
      <vt:lpstr>CGIAR-CSI: SRTM Data Access</vt:lpstr>
      <vt:lpstr>CGIAR-CSI: SRRTM Data Selection</vt:lpstr>
      <vt:lpstr>CGIAR-CSI: SRTM Data Download </vt:lpstr>
      <vt:lpstr>GDEx and CGIAR-CSI</vt:lpstr>
      <vt:lpstr>Next  Demonstration of GDEx</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ARSET Slides</dc:title>
  <dc:creator>Elizabeth Hook</dc:creator>
  <cp:lastModifiedBy>Elizabeth Hook</cp:lastModifiedBy>
  <cp:revision>475</cp:revision>
  <dcterms:created xsi:type="dcterms:W3CDTF">2016-01-25T16:50:10Z</dcterms:created>
  <dcterms:modified xsi:type="dcterms:W3CDTF">2017-04-14T19:30:15Z</dcterms:modified>
</cp:coreProperties>
</file>

<file path=docProps/thumbnail.jpeg>
</file>